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283" r:id="rId2"/>
    <p:sldMasterId id="2147484295" r:id="rId3"/>
    <p:sldMasterId id="2147484307" r:id="rId4"/>
    <p:sldMasterId id="2147484319" r:id="rId5"/>
    <p:sldMasterId id="2147484331" r:id="rId6"/>
  </p:sldMasterIdLst>
  <p:notesMasterIdLst>
    <p:notesMasterId r:id="rId55"/>
  </p:notesMasterIdLst>
  <p:handoutMasterIdLst>
    <p:handoutMasterId r:id="rId56"/>
  </p:handoutMasterIdLst>
  <p:sldIdLst>
    <p:sldId id="258" r:id="rId7"/>
    <p:sldId id="573" r:id="rId8"/>
    <p:sldId id="576" r:id="rId9"/>
    <p:sldId id="577" r:id="rId10"/>
    <p:sldId id="578" r:id="rId11"/>
    <p:sldId id="583" r:id="rId12"/>
    <p:sldId id="581" r:id="rId13"/>
    <p:sldId id="561" r:id="rId14"/>
    <p:sldId id="280" r:id="rId15"/>
    <p:sldId id="559" r:id="rId16"/>
    <p:sldId id="525" r:id="rId17"/>
    <p:sldId id="563" r:id="rId18"/>
    <p:sldId id="526" r:id="rId19"/>
    <p:sldId id="568" r:id="rId20"/>
    <p:sldId id="515" r:id="rId21"/>
    <p:sldId id="533" r:id="rId22"/>
    <p:sldId id="562" r:id="rId23"/>
    <p:sldId id="516" r:id="rId24"/>
    <p:sldId id="532" r:id="rId25"/>
    <p:sldId id="571" r:id="rId26"/>
    <p:sldId id="535" r:id="rId27"/>
    <p:sldId id="536" r:id="rId28"/>
    <p:sldId id="537" r:id="rId29"/>
    <p:sldId id="538" r:id="rId30"/>
    <p:sldId id="539" r:id="rId31"/>
    <p:sldId id="540" r:id="rId32"/>
    <p:sldId id="566" r:id="rId33"/>
    <p:sldId id="541" r:id="rId34"/>
    <p:sldId id="542" r:id="rId35"/>
    <p:sldId id="543" r:id="rId36"/>
    <p:sldId id="570" r:id="rId37"/>
    <p:sldId id="544" r:id="rId38"/>
    <p:sldId id="546" r:id="rId39"/>
    <p:sldId id="547" r:id="rId40"/>
    <p:sldId id="549" r:id="rId41"/>
    <p:sldId id="548" r:id="rId42"/>
    <p:sldId id="550" r:id="rId43"/>
    <p:sldId id="551" r:id="rId44"/>
    <p:sldId id="552" r:id="rId45"/>
    <p:sldId id="553" r:id="rId46"/>
    <p:sldId id="554" r:id="rId47"/>
    <p:sldId id="569" r:id="rId48"/>
    <p:sldId id="555" r:id="rId49"/>
    <p:sldId id="579" r:id="rId50"/>
    <p:sldId id="556" r:id="rId51"/>
    <p:sldId id="557" r:id="rId52"/>
    <p:sldId id="582" r:id="rId53"/>
    <p:sldId id="514" r:id="rId54"/>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004821"/>
    <a:srgbClr val="0AA611"/>
    <a:srgbClr val="0530AB"/>
    <a:srgbClr val="FF0000"/>
    <a:srgbClr val="10A070"/>
    <a:srgbClr val="3E0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7" autoAdjust="0"/>
    <p:restoredTop sz="94514" autoAdjust="0"/>
  </p:normalViewPr>
  <p:slideViewPr>
    <p:cSldViewPr>
      <p:cViewPr varScale="1">
        <p:scale>
          <a:sx n="86" d="100"/>
          <a:sy n="86" d="100"/>
        </p:scale>
        <p:origin x="152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3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19302" cy="493237"/>
          </a:xfrm>
          <a:prstGeom prst="rect">
            <a:avLst/>
          </a:prstGeom>
        </p:spPr>
        <p:txBody>
          <a:bodyPr vert="horz" lIns="91452" tIns="45726" rIns="91452" bIns="45726" rtlCol="0"/>
          <a:lstStyle>
            <a:lvl1pPr algn="l" fontAlgn="auto">
              <a:spcBef>
                <a:spcPts val="0"/>
              </a:spcBef>
              <a:spcAft>
                <a:spcPts val="0"/>
              </a:spcAft>
              <a:defRPr sz="1200">
                <a:latin typeface="+mn-lt"/>
              </a:defRPr>
            </a:lvl1pPr>
          </a:lstStyle>
          <a:p>
            <a:pPr>
              <a:defRPr/>
            </a:pPr>
            <a:endParaRPr lang="tr-TR"/>
          </a:p>
        </p:txBody>
      </p:sp>
      <p:sp>
        <p:nvSpPr>
          <p:cNvPr id="4" name="Altbilgi Yer Tutucusu 3"/>
          <p:cNvSpPr>
            <a:spLocks noGrp="1"/>
          </p:cNvSpPr>
          <p:nvPr>
            <p:ph type="ftr" sz="quarter" idx="2"/>
          </p:nvPr>
        </p:nvSpPr>
        <p:spPr>
          <a:xfrm>
            <a:off x="1" y="9371501"/>
            <a:ext cx="2919302" cy="493236"/>
          </a:xfrm>
          <a:prstGeom prst="rect">
            <a:avLst/>
          </a:prstGeom>
        </p:spPr>
        <p:txBody>
          <a:bodyPr vert="horz" lIns="91452" tIns="45726" rIns="91452" bIns="45726" rtlCol="0" anchor="b"/>
          <a:lstStyle>
            <a:lvl1pPr algn="l" fontAlgn="auto">
              <a:spcBef>
                <a:spcPts val="0"/>
              </a:spcBef>
              <a:spcAft>
                <a:spcPts val="0"/>
              </a:spcAft>
              <a:defRPr sz="1200">
                <a:latin typeface="+mn-lt"/>
              </a:defRPr>
            </a:lvl1pPr>
          </a:lstStyle>
          <a:p>
            <a:pPr>
              <a:defRPr/>
            </a:pPr>
            <a:endParaRPr lang="tr-TR"/>
          </a:p>
        </p:txBody>
      </p:sp>
    </p:spTree>
    <p:extLst>
      <p:ext uri="{BB962C8B-B14F-4D97-AF65-F5344CB8AC3E}">
        <p14:creationId xmlns:p14="http://schemas.microsoft.com/office/powerpoint/2010/main" val="33366879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19302" cy="493237"/>
          </a:xfrm>
          <a:prstGeom prst="rect">
            <a:avLst/>
          </a:prstGeom>
        </p:spPr>
        <p:txBody>
          <a:bodyPr vert="horz" lIns="91452" tIns="45726" rIns="91452" bIns="45726"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14890" y="1"/>
            <a:ext cx="2919302" cy="493237"/>
          </a:xfrm>
          <a:prstGeom prst="rect">
            <a:avLst/>
          </a:prstGeom>
        </p:spPr>
        <p:txBody>
          <a:bodyPr vert="horz" lIns="91452" tIns="45726" rIns="91452" bIns="45726" rtlCol="0"/>
          <a:lstStyle>
            <a:lvl1pPr algn="r" fontAlgn="auto">
              <a:spcBef>
                <a:spcPts val="0"/>
              </a:spcBef>
              <a:spcAft>
                <a:spcPts val="0"/>
              </a:spcAft>
              <a:defRPr sz="1200">
                <a:latin typeface="+mn-lt"/>
              </a:defRPr>
            </a:lvl1pPr>
          </a:lstStyle>
          <a:p>
            <a:pPr>
              <a:defRPr/>
            </a:pPr>
            <a:fld id="{60B0F2AB-18CB-4E7A-9A2C-EBE718FFB6B8}" type="datetimeFigureOut">
              <a:rPr lang="tr-TR"/>
              <a:pPr>
                <a:defRPr/>
              </a:pPr>
              <a:t>30.12.2014</a:t>
            </a:fld>
            <a:endParaRPr lang="tr-TR"/>
          </a:p>
        </p:txBody>
      </p:sp>
      <p:sp>
        <p:nvSpPr>
          <p:cNvPr id="4" name="Slayt Görüntüsü Yer Tutucusu 3"/>
          <p:cNvSpPr>
            <a:spLocks noGrp="1" noRot="1" noChangeAspect="1"/>
          </p:cNvSpPr>
          <p:nvPr>
            <p:ph type="sldImg" idx="2"/>
          </p:nvPr>
        </p:nvSpPr>
        <p:spPr>
          <a:xfrm>
            <a:off x="901700" y="741363"/>
            <a:ext cx="4932363" cy="3700462"/>
          </a:xfrm>
          <a:prstGeom prst="rect">
            <a:avLst/>
          </a:prstGeom>
          <a:noFill/>
          <a:ln w="12700">
            <a:solidFill>
              <a:prstClr val="black"/>
            </a:solidFill>
          </a:ln>
        </p:spPr>
        <p:txBody>
          <a:bodyPr vert="horz" lIns="91452" tIns="45726" rIns="91452" bIns="45726" rtlCol="0" anchor="ctr"/>
          <a:lstStyle/>
          <a:p>
            <a:pPr lvl="0"/>
            <a:endParaRPr lang="tr-TR" noProof="0"/>
          </a:p>
        </p:txBody>
      </p:sp>
      <p:sp>
        <p:nvSpPr>
          <p:cNvPr id="5" name="Not Yer Tutucusu 4"/>
          <p:cNvSpPr>
            <a:spLocks noGrp="1"/>
          </p:cNvSpPr>
          <p:nvPr>
            <p:ph type="body" sz="quarter" idx="3"/>
          </p:nvPr>
        </p:nvSpPr>
        <p:spPr>
          <a:xfrm>
            <a:off x="674048" y="4686538"/>
            <a:ext cx="5387667" cy="4439132"/>
          </a:xfrm>
          <a:prstGeom prst="rect">
            <a:avLst/>
          </a:prstGeom>
        </p:spPr>
        <p:txBody>
          <a:bodyPr vert="horz" lIns="91452" tIns="45726" rIns="91452" bIns="45726"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9371501"/>
            <a:ext cx="2919302" cy="493236"/>
          </a:xfrm>
          <a:prstGeom prst="rect">
            <a:avLst/>
          </a:prstGeom>
        </p:spPr>
        <p:txBody>
          <a:bodyPr vert="horz" lIns="91452" tIns="45726" rIns="91452" bIns="45726"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14890" y="9371501"/>
            <a:ext cx="2919302" cy="493236"/>
          </a:xfrm>
          <a:prstGeom prst="rect">
            <a:avLst/>
          </a:prstGeom>
        </p:spPr>
        <p:txBody>
          <a:bodyPr vert="horz" lIns="91452" tIns="45726" rIns="91452" bIns="45726" rtlCol="0" anchor="b"/>
          <a:lstStyle>
            <a:lvl1pPr algn="r" fontAlgn="auto">
              <a:spcBef>
                <a:spcPts val="0"/>
              </a:spcBef>
              <a:spcAft>
                <a:spcPts val="0"/>
              </a:spcAft>
              <a:defRPr sz="1200">
                <a:latin typeface="+mn-lt"/>
              </a:defRPr>
            </a:lvl1pPr>
          </a:lstStyle>
          <a:p>
            <a:pPr>
              <a:defRPr/>
            </a:pPr>
            <a:fld id="{C226E143-D26A-406B-A92F-C5861B8ED111}" type="slidenum">
              <a:rPr lang="tr-TR"/>
              <a:pPr>
                <a:defRPr/>
              </a:pPr>
              <a:t>‹#›</a:t>
            </a:fld>
            <a:endParaRPr lang="tr-TR"/>
          </a:p>
        </p:txBody>
      </p:sp>
    </p:spTree>
    <p:extLst>
      <p:ext uri="{BB962C8B-B14F-4D97-AF65-F5344CB8AC3E}">
        <p14:creationId xmlns:p14="http://schemas.microsoft.com/office/powerpoint/2010/main" val="42413240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318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02395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76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F70CDE-5BFF-4D42-B4F9-B1B94567929D}" type="slidenum">
              <a:rPr lang="tr-TR" altLang="tr-TR" sz="1200" smtClean="0">
                <a:solidFill>
                  <a:srgbClr val="000000"/>
                </a:solidFill>
              </a:rPr>
              <a:pPr/>
              <a:t>44</a:t>
            </a:fld>
            <a:endParaRPr lang="tr-TR" altLang="tr-TR" sz="1200" smtClean="0">
              <a:solidFill>
                <a:srgbClr val="000000"/>
              </a:solidFill>
            </a:endParaRPr>
          </a:p>
        </p:txBody>
      </p:sp>
    </p:spTree>
    <p:extLst>
      <p:ext uri="{BB962C8B-B14F-4D97-AF65-F5344CB8AC3E}">
        <p14:creationId xmlns:p14="http://schemas.microsoft.com/office/powerpoint/2010/main" val="53080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83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206554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42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409523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1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216DC1-241C-467F-9B39-8EEFF6F16E2F}" type="slidenum">
              <a:rPr lang="tr-TR" altLang="tr-TR" sz="1200" smtClean="0">
                <a:solidFill>
                  <a:prstClr val="black"/>
                </a:solidFill>
              </a:rPr>
              <a:pPr/>
              <a:t>3</a:t>
            </a:fld>
            <a:endParaRPr lang="tr-TR" altLang="tr-TR" sz="1200" smtClean="0">
              <a:solidFill>
                <a:prstClr val="black"/>
              </a:solidFill>
            </a:endParaRPr>
          </a:p>
        </p:txBody>
      </p:sp>
    </p:spTree>
    <p:extLst>
      <p:ext uri="{BB962C8B-B14F-4D97-AF65-F5344CB8AC3E}">
        <p14:creationId xmlns:p14="http://schemas.microsoft.com/office/powerpoint/2010/main" val="422964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4AECBA-5C4D-4D5B-86D9-B79216CF97DF}" type="slidenum">
              <a:rPr lang="tr-TR" altLang="tr-TR" sz="1200" smtClean="0">
                <a:solidFill>
                  <a:prstClr val="black"/>
                </a:solidFill>
              </a:rPr>
              <a:pPr/>
              <a:t>4</a:t>
            </a:fld>
            <a:endParaRPr lang="tr-TR" altLang="tr-TR" sz="1200" smtClean="0">
              <a:solidFill>
                <a:prstClr val="black"/>
              </a:solidFill>
            </a:endParaRPr>
          </a:p>
        </p:txBody>
      </p:sp>
    </p:spTree>
    <p:extLst>
      <p:ext uri="{BB962C8B-B14F-4D97-AF65-F5344CB8AC3E}">
        <p14:creationId xmlns:p14="http://schemas.microsoft.com/office/powerpoint/2010/main" val="280922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5E1D32-9920-4C7D-B48F-008A821F7FDB}" type="slidenum">
              <a:rPr lang="tr-TR" altLang="tr-TR" sz="1200" smtClean="0">
                <a:solidFill>
                  <a:prstClr val="black"/>
                </a:solidFill>
              </a:rPr>
              <a:pPr/>
              <a:t>5</a:t>
            </a:fld>
            <a:endParaRPr lang="tr-TR" altLang="tr-TR" sz="1200" smtClean="0">
              <a:solidFill>
                <a:prstClr val="black"/>
              </a:solidFill>
            </a:endParaRPr>
          </a:p>
        </p:txBody>
      </p:sp>
    </p:spTree>
    <p:extLst>
      <p:ext uri="{BB962C8B-B14F-4D97-AF65-F5344CB8AC3E}">
        <p14:creationId xmlns:p14="http://schemas.microsoft.com/office/powerpoint/2010/main" val="250197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5510DB-AF8B-4BEA-B6D4-8D17BB6D1E73}" type="slidenum">
              <a:rPr lang="tr-TR" altLang="tr-TR" sz="1200" smtClean="0">
                <a:solidFill>
                  <a:srgbClr val="000000"/>
                </a:solidFill>
              </a:rPr>
              <a:pPr/>
              <a:t>7</a:t>
            </a:fld>
            <a:endParaRPr lang="tr-TR" altLang="tr-TR" sz="1200" smtClean="0">
              <a:solidFill>
                <a:srgbClr val="000000"/>
              </a:solidFill>
            </a:endParaRPr>
          </a:p>
        </p:txBody>
      </p:sp>
    </p:spTree>
    <p:extLst>
      <p:ext uri="{BB962C8B-B14F-4D97-AF65-F5344CB8AC3E}">
        <p14:creationId xmlns:p14="http://schemas.microsoft.com/office/powerpoint/2010/main" val="150667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523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409288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625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40840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728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62961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lı Resim">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19279354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58F9E9-E326-4C40-A373-8E5A776E6AFA}" type="slidenum">
              <a:rPr lang="en-US"/>
              <a:pPr>
                <a:defRPr/>
              </a:pPr>
              <a:t>‹#›</a:t>
            </a:fld>
            <a:endParaRPr lang="en-US"/>
          </a:p>
        </p:txBody>
      </p:sp>
    </p:spTree>
    <p:extLst>
      <p:ext uri="{BB962C8B-B14F-4D97-AF65-F5344CB8AC3E}">
        <p14:creationId xmlns:p14="http://schemas.microsoft.com/office/powerpoint/2010/main" val="2957664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2AAFE2-D4AF-46A6-B8B7-2A06236B9F8D}" type="slidenum">
              <a:rPr lang="en-US"/>
              <a:pPr>
                <a:defRPr/>
              </a:pPr>
              <a:t>‹#›</a:t>
            </a:fld>
            <a:endParaRPr lang="en-US"/>
          </a:p>
        </p:txBody>
      </p:sp>
    </p:spTree>
    <p:extLst>
      <p:ext uri="{BB962C8B-B14F-4D97-AF65-F5344CB8AC3E}">
        <p14:creationId xmlns:p14="http://schemas.microsoft.com/office/powerpoint/2010/main" val="40205340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8E5CD6-6671-4C1F-98E5-77DBA4447213}" type="slidenum">
              <a:rPr lang="en-US"/>
              <a:pPr>
                <a:defRPr/>
              </a:pPr>
              <a:t>‹#›</a:t>
            </a:fld>
            <a:endParaRPr lang="en-US"/>
          </a:p>
        </p:txBody>
      </p:sp>
    </p:spTree>
    <p:extLst>
      <p:ext uri="{BB962C8B-B14F-4D97-AF65-F5344CB8AC3E}">
        <p14:creationId xmlns:p14="http://schemas.microsoft.com/office/powerpoint/2010/main" val="12809526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867F6A-043B-4BE5-962E-4DF77A7CBB18}" type="slidenum">
              <a:rPr lang="en-US"/>
              <a:pPr>
                <a:defRPr/>
              </a:pPr>
              <a:t>‹#›</a:t>
            </a:fld>
            <a:endParaRPr lang="en-US"/>
          </a:p>
        </p:txBody>
      </p:sp>
    </p:spTree>
    <p:extLst>
      <p:ext uri="{BB962C8B-B14F-4D97-AF65-F5344CB8AC3E}">
        <p14:creationId xmlns:p14="http://schemas.microsoft.com/office/powerpoint/2010/main" val="27958330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3244B2-379E-41BF-B570-AF45A49DAF4F}" type="slidenum">
              <a:rPr lang="en-US"/>
              <a:pPr>
                <a:defRPr/>
              </a:pPr>
              <a:t>‹#›</a:t>
            </a:fld>
            <a:endParaRPr lang="en-US"/>
          </a:p>
        </p:txBody>
      </p:sp>
    </p:spTree>
    <p:extLst>
      <p:ext uri="{BB962C8B-B14F-4D97-AF65-F5344CB8AC3E}">
        <p14:creationId xmlns:p14="http://schemas.microsoft.com/office/powerpoint/2010/main" val="166921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74CA4D-BF9D-40DC-98FD-0F69F6A4D258}" type="slidenum">
              <a:rPr lang="en-US"/>
              <a:pPr>
                <a:defRPr/>
              </a:pPr>
              <a:t>‹#›</a:t>
            </a:fld>
            <a:endParaRPr lang="en-US"/>
          </a:p>
        </p:txBody>
      </p:sp>
    </p:spTree>
    <p:extLst>
      <p:ext uri="{BB962C8B-B14F-4D97-AF65-F5344CB8AC3E}">
        <p14:creationId xmlns:p14="http://schemas.microsoft.com/office/powerpoint/2010/main" val="1862657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08AF0-4919-4320-B8F5-8A5823076A0D}" type="slidenum">
              <a:rPr lang="en-US"/>
              <a:pPr>
                <a:defRPr/>
              </a:pPr>
              <a:t>‹#›</a:t>
            </a:fld>
            <a:endParaRPr lang="en-US"/>
          </a:p>
        </p:txBody>
      </p:sp>
    </p:spTree>
    <p:extLst>
      <p:ext uri="{BB962C8B-B14F-4D97-AF65-F5344CB8AC3E}">
        <p14:creationId xmlns:p14="http://schemas.microsoft.com/office/powerpoint/2010/main" val="2791387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2122-3FD6-4744-8E1A-EE78471257DA}" type="slidenum">
              <a:rPr lang="en-US"/>
              <a:pPr>
                <a:defRPr/>
              </a:pPr>
              <a:t>‹#›</a:t>
            </a:fld>
            <a:endParaRPr lang="en-US"/>
          </a:p>
        </p:txBody>
      </p:sp>
    </p:spTree>
    <p:extLst>
      <p:ext uri="{BB962C8B-B14F-4D97-AF65-F5344CB8AC3E}">
        <p14:creationId xmlns:p14="http://schemas.microsoft.com/office/powerpoint/2010/main" val="1055057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D28C0-EA31-43A7-A753-DB4BC4FAE89F}" type="slidenum">
              <a:rPr lang="en-US"/>
              <a:pPr>
                <a:defRPr/>
              </a:pPr>
              <a:t>‹#›</a:t>
            </a:fld>
            <a:endParaRPr lang="en-US"/>
          </a:p>
        </p:txBody>
      </p:sp>
    </p:spTree>
    <p:extLst>
      <p:ext uri="{BB962C8B-B14F-4D97-AF65-F5344CB8AC3E}">
        <p14:creationId xmlns:p14="http://schemas.microsoft.com/office/powerpoint/2010/main" val="22633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şlık, 4 İçerik">
    <p:spTree>
      <p:nvGrpSpPr>
        <p:cNvPr id="1" name=""/>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3F948E-7BA9-40FB-A5BF-FC9552F0C3F1}" type="slidenum">
              <a:rPr lang="en-US"/>
              <a:pPr>
                <a:defRPr/>
              </a:pPr>
              <a:t>‹#›</a:t>
            </a:fld>
            <a:endParaRPr lang="en-US"/>
          </a:p>
        </p:txBody>
      </p:sp>
    </p:spTree>
    <p:extLst>
      <p:ext uri="{BB962C8B-B14F-4D97-AF65-F5344CB8AC3E}">
        <p14:creationId xmlns:p14="http://schemas.microsoft.com/office/powerpoint/2010/main" val="32773488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8262089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58F9E9-E326-4C40-A373-8E5A776E6AFA}" type="slidenum">
              <a:rPr lang="en-US"/>
              <a:pPr>
                <a:defRPr/>
              </a:pPr>
              <a:t>‹#›</a:t>
            </a:fld>
            <a:endParaRPr lang="en-US"/>
          </a:p>
        </p:txBody>
      </p:sp>
    </p:spTree>
    <p:extLst>
      <p:ext uri="{BB962C8B-B14F-4D97-AF65-F5344CB8AC3E}">
        <p14:creationId xmlns:p14="http://schemas.microsoft.com/office/powerpoint/2010/main" val="2043857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2AAFE2-D4AF-46A6-B8B7-2A06236B9F8D}" type="slidenum">
              <a:rPr lang="en-US"/>
              <a:pPr>
                <a:defRPr/>
              </a:pPr>
              <a:t>‹#›</a:t>
            </a:fld>
            <a:endParaRPr lang="en-US"/>
          </a:p>
        </p:txBody>
      </p:sp>
    </p:spTree>
    <p:extLst>
      <p:ext uri="{BB962C8B-B14F-4D97-AF65-F5344CB8AC3E}">
        <p14:creationId xmlns:p14="http://schemas.microsoft.com/office/powerpoint/2010/main" val="22890641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8E5CD6-6671-4C1F-98E5-77DBA4447213}" type="slidenum">
              <a:rPr lang="en-US"/>
              <a:pPr>
                <a:defRPr/>
              </a:pPr>
              <a:t>‹#›</a:t>
            </a:fld>
            <a:endParaRPr lang="en-US"/>
          </a:p>
        </p:txBody>
      </p:sp>
    </p:spTree>
    <p:extLst>
      <p:ext uri="{BB962C8B-B14F-4D97-AF65-F5344CB8AC3E}">
        <p14:creationId xmlns:p14="http://schemas.microsoft.com/office/powerpoint/2010/main" val="2419105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867F6A-043B-4BE5-962E-4DF77A7CBB18}" type="slidenum">
              <a:rPr lang="en-US"/>
              <a:pPr>
                <a:defRPr/>
              </a:pPr>
              <a:t>‹#›</a:t>
            </a:fld>
            <a:endParaRPr lang="en-US"/>
          </a:p>
        </p:txBody>
      </p:sp>
    </p:spTree>
    <p:extLst>
      <p:ext uri="{BB962C8B-B14F-4D97-AF65-F5344CB8AC3E}">
        <p14:creationId xmlns:p14="http://schemas.microsoft.com/office/powerpoint/2010/main" val="2326779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3244B2-379E-41BF-B570-AF45A49DAF4F}" type="slidenum">
              <a:rPr lang="en-US"/>
              <a:pPr>
                <a:defRPr/>
              </a:pPr>
              <a:t>‹#›</a:t>
            </a:fld>
            <a:endParaRPr lang="en-US"/>
          </a:p>
        </p:txBody>
      </p:sp>
    </p:spTree>
    <p:extLst>
      <p:ext uri="{BB962C8B-B14F-4D97-AF65-F5344CB8AC3E}">
        <p14:creationId xmlns:p14="http://schemas.microsoft.com/office/powerpoint/2010/main" val="32065226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74CA4D-BF9D-40DC-98FD-0F69F6A4D258}" type="slidenum">
              <a:rPr lang="en-US"/>
              <a:pPr>
                <a:defRPr/>
              </a:pPr>
              <a:t>‹#›</a:t>
            </a:fld>
            <a:endParaRPr lang="en-US"/>
          </a:p>
        </p:txBody>
      </p:sp>
    </p:spTree>
    <p:extLst>
      <p:ext uri="{BB962C8B-B14F-4D97-AF65-F5344CB8AC3E}">
        <p14:creationId xmlns:p14="http://schemas.microsoft.com/office/powerpoint/2010/main" val="365194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a:prstGeom prst="rect">
            <a:avLst/>
          </a:prstGeom>
        </p:spPr>
        <p:txBody>
          <a:bodyPr/>
          <a:lstStyle>
            <a:lvl1pPr>
              <a:defRPr>
                <a:solidFill>
                  <a:schemeClr val="bg1"/>
                </a:solidFill>
                <a:latin typeface="Times New Roman" pitchFamily="18" charset="0"/>
                <a:cs typeface="Times New Roman" pitchFamily="18" charset="0"/>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solidFill>
                  <a:schemeClr val="bg1"/>
                </a:solidFill>
                <a:latin typeface="+mn-lt"/>
              </a:defRPr>
            </a:lvl1pPr>
          </a:lstStyle>
          <a:p>
            <a:pPr>
              <a:defRPr/>
            </a:pPr>
            <a:fld id="{E10F9C48-B462-45DA-82D0-7220AD1E7E60}"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1_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8" name="Rectangle 5"/>
          <p:cNvSpPr>
            <a:spLocks noGrp="1" noChangeArrowheads="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9" name="Rectangle 6"/>
          <p:cNvSpPr>
            <a:spLocks noGrp="1" noChangeArrowheads="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defRPr>
            </a:lvl1pPr>
          </a:lstStyle>
          <a:p>
            <a:pPr>
              <a:defRPr/>
            </a:pPr>
            <a:fld id="{04F4D2F2-960C-4D7E-9325-90525C4B55C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grpSp>
        <p:nvGrpSpPr>
          <p:cNvPr id="3" name="Grup 2"/>
          <p:cNvGrpSpPr>
            <a:grpSpLocks/>
          </p:cNvGrpSpPr>
          <p:nvPr userDrawn="1"/>
        </p:nvGrpSpPr>
        <p:grpSpPr bwMode="auto">
          <a:xfrm>
            <a:off x="-12700" y="5416550"/>
            <a:ext cx="9156700" cy="1439863"/>
            <a:chOff x="-13120" y="5415952"/>
            <a:chExt cx="9157120" cy="1439862"/>
          </a:xfrm>
        </p:grpSpPr>
        <p:pic>
          <p:nvPicPr>
            <p:cNvPr id="4" name="Resim 3"/>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0" y="6021288"/>
              <a:ext cx="9144000" cy="834526"/>
            </a:xfrm>
            <a:prstGeom prst="rect">
              <a:avLst/>
            </a:prstGeom>
          </p:spPr>
        </p:pic>
        <p:grpSp>
          <p:nvGrpSpPr>
            <p:cNvPr id="5" name="Grup 4"/>
            <p:cNvGrpSpPr>
              <a:grpSpLocks/>
            </p:cNvGrpSpPr>
            <p:nvPr/>
          </p:nvGrpSpPr>
          <p:grpSpPr bwMode="auto">
            <a:xfrm>
              <a:off x="-13120" y="5415952"/>
              <a:ext cx="1560785" cy="1439862"/>
              <a:chOff x="-9217" y="3988649"/>
              <a:chExt cx="1679576" cy="1439862"/>
            </a:xfrm>
          </p:grpSpPr>
          <p:pic>
            <p:nvPicPr>
              <p:cNvPr id="6" name="Picture 26" descr="Untitled-4"/>
              <p:cNvPicPr>
                <a:picLocks noChangeAspect="1" noChangeArrowheads="1"/>
              </p:cNvPicPr>
              <p:nvPr/>
            </p:nvPicPr>
            <p:blipFill>
              <a:blip r:embed="rId4">
                <a:lum bright="100000" contrast="-30000"/>
                <a:grayscl/>
              </a:blip>
              <a:srcRect b="-2104"/>
              <a:stretch>
                <a:fillRect/>
              </a:stretch>
            </p:blipFill>
            <p:spPr bwMode="auto">
              <a:xfrm rot="-246119">
                <a:off x="-9217" y="3988649"/>
                <a:ext cx="1409701" cy="1439862"/>
              </a:xfrm>
              <a:prstGeom prst="rect">
                <a:avLst/>
              </a:prstGeom>
              <a:noFill/>
              <a:ln w="9525">
                <a:noFill/>
                <a:miter lim="800000"/>
                <a:headEnd/>
                <a:tailEnd/>
              </a:ln>
            </p:spPr>
          </p:pic>
          <p:pic>
            <p:nvPicPr>
              <p:cNvPr id="7" name="Picture 27" descr="Untitled-4"/>
              <p:cNvPicPr>
                <a:picLocks noChangeAspect="1" noChangeArrowheads="1"/>
              </p:cNvPicPr>
              <p:nvPr/>
            </p:nvPicPr>
            <p:blipFill>
              <a:blip r:embed="rId5">
                <a:lum bright="94000" contrast="-30000"/>
                <a:grayscl/>
              </a:blip>
              <a:srcRect b="-32840"/>
              <a:stretch>
                <a:fillRect/>
              </a:stretch>
            </p:blipFill>
            <p:spPr bwMode="auto">
              <a:xfrm>
                <a:off x="233671" y="4218836"/>
                <a:ext cx="887413" cy="1179513"/>
              </a:xfrm>
              <a:prstGeom prst="rect">
                <a:avLst/>
              </a:prstGeom>
              <a:noFill/>
              <a:ln w="9525">
                <a:noFill/>
                <a:miter lim="800000"/>
                <a:headEnd/>
                <a:tailEnd/>
              </a:ln>
            </p:spPr>
          </p:pic>
          <p:pic>
            <p:nvPicPr>
              <p:cNvPr id="8" name="13 Resim" descr="BOTT.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7459" y="4318849"/>
                <a:ext cx="1612900" cy="600075"/>
              </a:xfrm>
              <a:prstGeom prst="rect">
                <a:avLst/>
              </a:prstGeom>
              <a:noFill/>
              <a:ln w="9525">
                <a:noFill/>
                <a:miter lim="800000"/>
                <a:headEnd/>
                <a:tailEnd/>
              </a:ln>
            </p:spPr>
          </p:pic>
        </p:grpSp>
      </p:gr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1"/>
          <p:cNvSpPr txBox="1">
            <a:spLocks noChangeArrowheads="1"/>
          </p:cNvSpPr>
          <p:nvPr userDrawn="1"/>
        </p:nvSpPr>
        <p:spPr bwMode="auto">
          <a:xfrm>
            <a:off x="6875463" y="549275"/>
            <a:ext cx="1873250" cy="1476375"/>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ölüm Üstbilgisi">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i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şılaştırm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2"/>
          <p:cNvSpPr txBox="1">
            <a:spLocks noChangeArrowheads="1"/>
          </p:cNvSpPr>
          <p:nvPr userDrawn="1"/>
        </p:nvSpPr>
        <p:spPr bwMode="auto">
          <a:xfrm>
            <a:off x="8172450" y="6453188"/>
            <a:ext cx="971550" cy="366712"/>
          </a:xfrm>
          <a:prstGeom prst="rect">
            <a:avLst/>
          </a:prstGeom>
          <a:noFill/>
          <a:ln w="9525">
            <a:noFill/>
            <a:miter lim="800000"/>
            <a:headEnd/>
            <a:tailEnd/>
          </a:ln>
        </p:spPr>
        <p:txBody>
          <a:bodyPr>
            <a:spAutoFit/>
          </a:bodyPr>
          <a:lstStyle/>
          <a:p>
            <a:pPr>
              <a:defRPr/>
            </a:pPr>
            <a:fld id="{8B3537BC-8BEC-4180-AB22-84689F7A912E}" type="slidenum">
              <a:rPr lang="tr-TR">
                <a:latin typeface="Calibri" pitchFamily="34" charset="0"/>
              </a:rPr>
              <a:pPr>
                <a:defRPr/>
              </a:pPr>
              <a:t>‹#›</a:t>
            </a:fld>
            <a:r>
              <a:rPr lang="tr-TR" dirty="0">
                <a:latin typeface="Calibri" pitchFamily="34" charset="0"/>
              </a:rPr>
              <a:t> </a:t>
            </a:r>
            <a:r>
              <a:rPr lang="tr-TR" dirty="0" smtClean="0">
                <a:latin typeface="Calibri" pitchFamily="34" charset="0"/>
              </a:rPr>
              <a:t>/40</a:t>
            </a:r>
            <a:endParaRPr lang="tr-TR" dirty="0">
              <a:latin typeface="Calibri" pitchFamily="34" charset="0"/>
            </a:endParaRPr>
          </a:p>
        </p:txBody>
      </p:sp>
      <p:sp>
        <p:nvSpPr>
          <p:cNvPr id="3" name="Metin kutusu 2"/>
          <p:cNvSpPr txBox="1">
            <a:spLocks noChangeArrowheads="1"/>
          </p:cNvSpPr>
          <p:nvPr userDrawn="1"/>
        </p:nvSpPr>
        <p:spPr bwMode="auto">
          <a:xfrm>
            <a:off x="3203575" y="6454775"/>
            <a:ext cx="3384550" cy="430213"/>
          </a:xfrm>
          <a:prstGeom prst="rect">
            <a:avLst/>
          </a:prstGeom>
          <a:noFill/>
          <a:ln w="9525">
            <a:noFill/>
            <a:miter lim="800000"/>
            <a:headEnd/>
            <a:tailEnd/>
          </a:ln>
        </p:spPr>
        <p:txBody>
          <a:bodyPr>
            <a:spAutoFit/>
          </a:bodyPr>
          <a:lstStyle/>
          <a:p>
            <a:pPr algn="ctr">
              <a:defRPr/>
            </a:pPr>
            <a:r>
              <a:rPr lang="tr-TR" sz="2200" dirty="0">
                <a:solidFill>
                  <a:srgbClr val="00B050"/>
                </a:solidFill>
                <a:latin typeface="Monotype Corsiva" pitchFamily="66" charset="0"/>
              </a:rPr>
              <a:t>Bilinçli Tüketici, </a:t>
            </a:r>
            <a:r>
              <a:rPr lang="tr-TR" sz="2200" dirty="0">
                <a:solidFill>
                  <a:srgbClr val="0000FF"/>
                </a:solidFill>
                <a:latin typeface="Monotype Corsiva" pitchFamily="66" charset="0"/>
              </a:rPr>
              <a:t>Basiretli Tacir</a:t>
            </a:r>
          </a:p>
        </p:txBody>
      </p:sp>
      <p:sp>
        <p:nvSpPr>
          <p:cNvPr id="4" name="Metin kutusu 3"/>
          <p:cNvSpPr txBox="1">
            <a:spLocks noChangeArrowheads="1"/>
          </p:cNvSpPr>
          <p:nvPr userDrawn="1"/>
        </p:nvSpPr>
        <p:spPr bwMode="auto">
          <a:xfrm>
            <a:off x="7493000" y="671513"/>
            <a:ext cx="1008063" cy="1200150"/>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p:txBody>
      </p:sp>
      <p:pic>
        <p:nvPicPr>
          <p:cNvPr id="5" name="Picture 2" descr="bilgilen_logo"/>
          <p:cNvPicPr>
            <a:picLocks noChangeAspect="1" noChangeArrowheads="1"/>
          </p:cNvPicPr>
          <p:nvPr userDrawn="1"/>
        </p:nvPicPr>
        <p:blipFill>
          <a:blip r:embed="rId3"/>
          <a:srcRect/>
          <a:stretch>
            <a:fillRect/>
          </a:stretch>
        </p:blipFill>
        <p:spPr bwMode="auto">
          <a:xfrm rot="20698445">
            <a:off x="7818438" y="731838"/>
            <a:ext cx="560387" cy="671512"/>
          </a:xfrm>
          <a:prstGeom prst="rect">
            <a:avLst/>
          </a:prstGeom>
          <a:noFill/>
          <a:ln w="9525">
            <a:noFill/>
            <a:miter lim="800000"/>
            <a:headEnd/>
            <a:tailEnd/>
          </a:ln>
        </p:spPr>
      </p:pic>
      <p:pic>
        <p:nvPicPr>
          <p:cNvPr id="6" name="Resim 25" descr="TCGTB_logo_renkli"/>
          <p:cNvPicPr>
            <a:picLocks noChangeAspect="1" noChangeArrowheads="1"/>
          </p:cNvPicPr>
          <p:nvPr userDrawn="1"/>
        </p:nvPicPr>
        <p:blipFill>
          <a:blip r:embed="rId4"/>
          <a:srcRect/>
          <a:stretch>
            <a:fillRect/>
          </a:stretch>
        </p:blipFill>
        <p:spPr bwMode="auto">
          <a:xfrm>
            <a:off x="642909" y="598488"/>
            <a:ext cx="1074765" cy="9493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08AF0-4919-4320-B8F5-8A5823076A0D}" type="slidenum">
              <a:rPr lang="en-US"/>
              <a:pPr>
                <a:defRPr/>
              </a:pPr>
              <a:t>‹#›</a:t>
            </a:fld>
            <a:endParaRPr lang="en-US"/>
          </a:p>
        </p:txBody>
      </p:sp>
    </p:spTree>
    <p:extLst>
      <p:ext uri="{BB962C8B-B14F-4D97-AF65-F5344CB8AC3E}">
        <p14:creationId xmlns:p14="http://schemas.microsoft.com/office/powerpoint/2010/main" val="4095573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2122-3FD6-4744-8E1A-EE78471257DA}" type="slidenum">
              <a:rPr lang="en-US"/>
              <a:pPr>
                <a:defRPr/>
              </a:pPr>
              <a:t>‹#›</a:t>
            </a:fld>
            <a:endParaRPr lang="en-US"/>
          </a:p>
        </p:txBody>
      </p:sp>
    </p:spTree>
    <p:extLst>
      <p:ext uri="{BB962C8B-B14F-4D97-AF65-F5344CB8AC3E}">
        <p14:creationId xmlns:p14="http://schemas.microsoft.com/office/powerpoint/2010/main" val="2866412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D28C0-EA31-43A7-A753-DB4BC4FAE89F}" type="slidenum">
              <a:rPr lang="en-US"/>
              <a:pPr>
                <a:defRPr/>
              </a:pPr>
              <a:t>‹#›</a:t>
            </a:fld>
            <a:endParaRPr lang="en-US"/>
          </a:p>
        </p:txBody>
      </p:sp>
    </p:spTree>
    <p:extLst>
      <p:ext uri="{BB962C8B-B14F-4D97-AF65-F5344CB8AC3E}">
        <p14:creationId xmlns:p14="http://schemas.microsoft.com/office/powerpoint/2010/main" val="3967804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3F948E-7BA9-40FB-A5BF-FC9552F0C3F1}" type="slidenum">
              <a:rPr lang="en-US"/>
              <a:pPr>
                <a:defRPr/>
              </a:pPr>
              <a:t>‹#›</a:t>
            </a:fld>
            <a:endParaRPr lang="en-US"/>
          </a:p>
        </p:txBody>
      </p:sp>
    </p:spTree>
    <p:extLst>
      <p:ext uri="{BB962C8B-B14F-4D97-AF65-F5344CB8AC3E}">
        <p14:creationId xmlns:p14="http://schemas.microsoft.com/office/powerpoint/2010/main" val="3862929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1148536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58F9E9-E326-4C40-A373-8E5A776E6AFA}" type="slidenum">
              <a:rPr lang="en-US"/>
              <a:pPr>
                <a:defRPr/>
              </a:pPr>
              <a:t>‹#›</a:t>
            </a:fld>
            <a:endParaRPr lang="en-US"/>
          </a:p>
        </p:txBody>
      </p:sp>
    </p:spTree>
    <p:extLst>
      <p:ext uri="{BB962C8B-B14F-4D97-AF65-F5344CB8AC3E}">
        <p14:creationId xmlns:p14="http://schemas.microsoft.com/office/powerpoint/2010/main" val="1753117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2AAFE2-D4AF-46A6-B8B7-2A06236B9F8D}" type="slidenum">
              <a:rPr lang="en-US"/>
              <a:pPr>
                <a:defRPr/>
              </a:pPr>
              <a:t>‹#›</a:t>
            </a:fld>
            <a:endParaRPr lang="en-US"/>
          </a:p>
        </p:txBody>
      </p:sp>
    </p:spTree>
    <p:extLst>
      <p:ext uri="{BB962C8B-B14F-4D97-AF65-F5344CB8AC3E}">
        <p14:creationId xmlns:p14="http://schemas.microsoft.com/office/powerpoint/2010/main" val="186247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alnızca Başlı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8E5CD6-6671-4C1F-98E5-77DBA4447213}" type="slidenum">
              <a:rPr lang="en-US"/>
              <a:pPr>
                <a:defRPr/>
              </a:pPr>
              <a:t>‹#›</a:t>
            </a:fld>
            <a:endParaRPr lang="en-US"/>
          </a:p>
        </p:txBody>
      </p:sp>
    </p:spTree>
    <p:extLst>
      <p:ext uri="{BB962C8B-B14F-4D97-AF65-F5344CB8AC3E}">
        <p14:creationId xmlns:p14="http://schemas.microsoft.com/office/powerpoint/2010/main" val="3631025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867F6A-043B-4BE5-962E-4DF77A7CBB18}" type="slidenum">
              <a:rPr lang="en-US"/>
              <a:pPr>
                <a:defRPr/>
              </a:pPr>
              <a:t>‹#›</a:t>
            </a:fld>
            <a:endParaRPr lang="en-US"/>
          </a:p>
        </p:txBody>
      </p:sp>
    </p:spTree>
    <p:extLst>
      <p:ext uri="{BB962C8B-B14F-4D97-AF65-F5344CB8AC3E}">
        <p14:creationId xmlns:p14="http://schemas.microsoft.com/office/powerpoint/2010/main" val="1067685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3244B2-379E-41BF-B570-AF45A49DAF4F}" type="slidenum">
              <a:rPr lang="en-US"/>
              <a:pPr>
                <a:defRPr/>
              </a:pPr>
              <a:t>‹#›</a:t>
            </a:fld>
            <a:endParaRPr lang="en-US"/>
          </a:p>
        </p:txBody>
      </p:sp>
    </p:spTree>
    <p:extLst>
      <p:ext uri="{BB962C8B-B14F-4D97-AF65-F5344CB8AC3E}">
        <p14:creationId xmlns:p14="http://schemas.microsoft.com/office/powerpoint/2010/main" val="1126620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74CA4D-BF9D-40DC-98FD-0F69F6A4D258}" type="slidenum">
              <a:rPr lang="en-US"/>
              <a:pPr>
                <a:defRPr/>
              </a:pPr>
              <a:t>‹#›</a:t>
            </a:fld>
            <a:endParaRPr lang="en-US"/>
          </a:p>
        </p:txBody>
      </p:sp>
    </p:spTree>
    <p:extLst>
      <p:ext uri="{BB962C8B-B14F-4D97-AF65-F5344CB8AC3E}">
        <p14:creationId xmlns:p14="http://schemas.microsoft.com/office/powerpoint/2010/main" val="1734107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08AF0-4919-4320-B8F5-8A5823076A0D}" type="slidenum">
              <a:rPr lang="en-US"/>
              <a:pPr>
                <a:defRPr/>
              </a:pPr>
              <a:t>‹#›</a:t>
            </a:fld>
            <a:endParaRPr lang="en-US"/>
          </a:p>
        </p:txBody>
      </p:sp>
    </p:spTree>
    <p:extLst>
      <p:ext uri="{BB962C8B-B14F-4D97-AF65-F5344CB8AC3E}">
        <p14:creationId xmlns:p14="http://schemas.microsoft.com/office/powerpoint/2010/main" val="3649468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2122-3FD6-4744-8E1A-EE78471257DA}" type="slidenum">
              <a:rPr lang="en-US"/>
              <a:pPr>
                <a:defRPr/>
              </a:pPr>
              <a:t>‹#›</a:t>
            </a:fld>
            <a:endParaRPr lang="en-US"/>
          </a:p>
        </p:txBody>
      </p:sp>
    </p:spTree>
    <p:extLst>
      <p:ext uri="{BB962C8B-B14F-4D97-AF65-F5344CB8AC3E}">
        <p14:creationId xmlns:p14="http://schemas.microsoft.com/office/powerpoint/2010/main" val="1631598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D28C0-EA31-43A7-A753-DB4BC4FAE89F}" type="slidenum">
              <a:rPr lang="en-US"/>
              <a:pPr>
                <a:defRPr/>
              </a:pPr>
              <a:t>‹#›</a:t>
            </a:fld>
            <a:endParaRPr lang="en-US"/>
          </a:p>
        </p:txBody>
      </p:sp>
    </p:spTree>
    <p:extLst>
      <p:ext uri="{BB962C8B-B14F-4D97-AF65-F5344CB8AC3E}">
        <p14:creationId xmlns:p14="http://schemas.microsoft.com/office/powerpoint/2010/main" val="245924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3F948E-7BA9-40FB-A5BF-FC9552F0C3F1}" type="slidenum">
              <a:rPr lang="en-US"/>
              <a:pPr>
                <a:defRPr/>
              </a:pPr>
              <a:t>‹#›</a:t>
            </a:fld>
            <a:endParaRPr lang="en-US"/>
          </a:p>
        </p:txBody>
      </p:sp>
    </p:spTree>
    <p:extLst>
      <p:ext uri="{BB962C8B-B14F-4D97-AF65-F5344CB8AC3E}">
        <p14:creationId xmlns:p14="http://schemas.microsoft.com/office/powerpoint/2010/main" val="59760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1341385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58F9E9-E326-4C40-A373-8E5A776E6AFA}" type="slidenum">
              <a:rPr lang="en-US"/>
              <a:pPr>
                <a:defRPr/>
              </a:pPr>
              <a:t>‹#›</a:t>
            </a:fld>
            <a:endParaRPr lang="en-US"/>
          </a:p>
        </p:txBody>
      </p:sp>
    </p:spTree>
    <p:extLst>
      <p:ext uri="{BB962C8B-B14F-4D97-AF65-F5344CB8AC3E}">
        <p14:creationId xmlns:p14="http://schemas.microsoft.com/office/powerpoint/2010/main" val="26558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2AAFE2-D4AF-46A6-B8B7-2A06236B9F8D}" type="slidenum">
              <a:rPr lang="en-US"/>
              <a:pPr>
                <a:defRPr/>
              </a:pPr>
              <a:t>‹#›</a:t>
            </a:fld>
            <a:endParaRPr lang="en-US"/>
          </a:p>
        </p:txBody>
      </p:sp>
    </p:spTree>
    <p:extLst>
      <p:ext uri="{BB962C8B-B14F-4D97-AF65-F5344CB8AC3E}">
        <p14:creationId xmlns:p14="http://schemas.microsoft.com/office/powerpoint/2010/main" val="2443716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8E5CD6-6671-4C1F-98E5-77DBA4447213}" type="slidenum">
              <a:rPr lang="en-US"/>
              <a:pPr>
                <a:defRPr/>
              </a:pPr>
              <a:t>‹#›</a:t>
            </a:fld>
            <a:endParaRPr lang="en-US"/>
          </a:p>
        </p:txBody>
      </p:sp>
    </p:spTree>
    <p:extLst>
      <p:ext uri="{BB962C8B-B14F-4D97-AF65-F5344CB8AC3E}">
        <p14:creationId xmlns:p14="http://schemas.microsoft.com/office/powerpoint/2010/main" val="2216486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867F6A-043B-4BE5-962E-4DF77A7CBB18}" type="slidenum">
              <a:rPr lang="en-US"/>
              <a:pPr>
                <a:defRPr/>
              </a:pPr>
              <a:t>‹#›</a:t>
            </a:fld>
            <a:endParaRPr lang="en-US"/>
          </a:p>
        </p:txBody>
      </p:sp>
    </p:spTree>
    <p:extLst>
      <p:ext uri="{BB962C8B-B14F-4D97-AF65-F5344CB8AC3E}">
        <p14:creationId xmlns:p14="http://schemas.microsoft.com/office/powerpoint/2010/main" val="53814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3244B2-379E-41BF-B570-AF45A49DAF4F}" type="slidenum">
              <a:rPr lang="en-US"/>
              <a:pPr>
                <a:defRPr/>
              </a:pPr>
              <a:t>‹#›</a:t>
            </a:fld>
            <a:endParaRPr lang="en-US"/>
          </a:p>
        </p:txBody>
      </p:sp>
    </p:spTree>
    <p:extLst>
      <p:ext uri="{BB962C8B-B14F-4D97-AF65-F5344CB8AC3E}">
        <p14:creationId xmlns:p14="http://schemas.microsoft.com/office/powerpoint/2010/main" val="581318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74CA4D-BF9D-40DC-98FD-0F69F6A4D258}" type="slidenum">
              <a:rPr lang="en-US"/>
              <a:pPr>
                <a:defRPr/>
              </a:pPr>
              <a:t>‹#›</a:t>
            </a:fld>
            <a:endParaRPr lang="en-US"/>
          </a:p>
        </p:txBody>
      </p:sp>
    </p:spTree>
    <p:extLst>
      <p:ext uri="{BB962C8B-B14F-4D97-AF65-F5344CB8AC3E}">
        <p14:creationId xmlns:p14="http://schemas.microsoft.com/office/powerpoint/2010/main" val="332549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08AF0-4919-4320-B8F5-8A5823076A0D}" type="slidenum">
              <a:rPr lang="en-US"/>
              <a:pPr>
                <a:defRPr/>
              </a:pPr>
              <a:t>‹#›</a:t>
            </a:fld>
            <a:endParaRPr lang="en-US"/>
          </a:p>
        </p:txBody>
      </p:sp>
    </p:spTree>
    <p:extLst>
      <p:ext uri="{BB962C8B-B14F-4D97-AF65-F5344CB8AC3E}">
        <p14:creationId xmlns:p14="http://schemas.microsoft.com/office/powerpoint/2010/main" val="26788941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2122-3FD6-4744-8E1A-EE78471257DA}" type="slidenum">
              <a:rPr lang="en-US"/>
              <a:pPr>
                <a:defRPr/>
              </a:pPr>
              <a:t>‹#›</a:t>
            </a:fld>
            <a:endParaRPr lang="en-US"/>
          </a:p>
        </p:txBody>
      </p:sp>
    </p:spTree>
    <p:extLst>
      <p:ext uri="{BB962C8B-B14F-4D97-AF65-F5344CB8AC3E}">
        <p14:creationId xmlns:p14="http://schemas.microsoft.com/office/powerpoint/2010/main" val="1694335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D28C0-EA31-43A7-A753-DB4BC4FAE89F}" type="slidenum">
              <a:rPr lang="en-US"/>
              <a:pPr>
                <a:defRPr/>
              </a:pPr>
              <a:t>‹#›</a:t>
            </a:fld>
            <a:endParaRPr lang="en-US"/>
          </a:p>
        </p:txBody>
      </p:sp>
    </p:spTree>
    <p:extLst>
      <p:ext uri="{BB962C8B-B14F-4D97-AF65-F5344CB8AC3E}">
        <p14:creationId xmlns:p14="http://schemas.microsoft.com/office/powerpoint/2010/main" val="3350331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3F948E-7BA9-40FB-A5BF-FC9552F0C3F1}" type="slidenum">
              <a:rPr lang="en-US"/>
              <a:pPr>
                <a:defRPr/>
              </a:pPr>
              <a:t>‹#›</a:t>
            </a:fld>
            <a:endParaRPr lang="en-US"/>
          </a:p>
        </p:txBody>
      </p:sp>
    </p:spTree>
    <p:extLst>
      <p:ext uri="{BB962C8B-B14F-4D97-AF65-F5344CB8AC3E}">
        <p14:creationId xmlns:p14="http://schemas.microsoft.com/office/powerpoint/2010/main" val="5185230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60159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lı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58F9E9-E326-4C40-A373-8E5A776E6AFA}" type="slidenum">
              <a:rPr lang="en-US"/>
              <a:pPr>
                <a:defRPr/>
              </a:pPr>
              <a:t>‹#›</a:t>
            </a:fld>
            <a:endParaRPr lang="en-US"/>
          </a:p>
        </p:txBody>
      </p:sp>
    </p:spTree>
    <p:extLst>
      <p:ext uri="{BB962C8B-B14F-4D97-AF65-F5344CB8AC3E}">
        <p14:creationId xmlns:p14="http://schemas.microsoft.com/office/powerpoint/2010/main" val="3174920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2AAFE2-D4AF-46A6-B8B7-2A06236B9F8D}" type="slidenum">
              <a:rPr lang="en-US"/>
              <a:pPr>
                <a:defRPr/>
              </a:pPr>
              <a:t>‹#›</a:t>
            </a:fld>
            <a:endParaRPr lang="en-US"/>
          </a:p>
        </p:txBody>
      </p:sp>
    </p:spTree>
    <p:extLst>
      <p:ext uri="{BB962C8B-B14F-4D97-AF65-F5344CB8AC3E}">
        <p14:creationId xmlns:p14="http://schemas.microsoft.com/office/powerpoint/2010/main" val="2584407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8E5CD6-6671-4C1F-98E5-77DBA4447213}" type="slidenum">
              <a:rPr lang="en-US"/>
              <a:pPr>
                <a:defRPr/>
              </a:pPr>
              <a:t>‹#›</a:t>
            </a:fld>
            <a:endParaRPr lang="en-US"/>
          </a:p>
        </p:txBody>
      </p:sp>
    </p:spTree>
    <p:extLst>
      <p:ext uri="{BB962C8B-B14F-4D97-AF65-F5344CB8AC3E}">
        <p14:creationId xmlns:p14="http://schemas.microsoft.com/office/powerpoint/2010/main" val="17793069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867F6A-043B-4BE5-962E-4DF77A7CBB18}" type="slidenum">
              <a:rPr lang="en-US"/>
              <a:pPr>
                <a:defRPr/>
              </a:pPr>
              <a:t>‹#›</a:t>
            </a:fld>
            <a:endParaRPr lang="en-US"/>
          </a:p>
        </p:txBody>
      </p:sp>
    </p:spTree>
    <p:extLst>
      <p:ext uri="{BB962C8B-B14F-4D97-AF65-F5344CB8AC3E}">
        <p14:creationId xmlns:p14="http://schemas.microsoft.com/office/powerpoint/2010/main" val="233390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3244B2-379E-41BF-B570-AF45A49DAF4F}" type="slidenum">
              <a:rPr lang="en-US"/>
              <a:pPr>
                <a:defRPr/>
              </a:pPr>
              <a:t>‹#›</a:t>
            </a:fld>
            <a:endParaRPr lang="en-US"/>
          </a:p>
        </p:txBody>
      </p:sp>
    </p:spTree>
    <p:extLst>
      <p:ext uri="{BB962C8B-B14F-4D97-AF65-F5344CB8AC3E}">
        <p14:creationId xmlns:p14="http://schemas.microsoft.com/office/powerpoint/2010/main" val="1202280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74CA4D-BF9D-40DC-98FD-0F69F6A4D258}" type="slidenum">
              <a:rPr lang="en-US"/>
              <a:pPr>
                <a:defRPr/>
              </a:pPr>
              <a:t>‹#›</a:t>
            </a:fld>
            <a:endParaRPr lang="en-US"/>
          </a:p>
        </p:txBody>
      </p:sp>
    </p:spTree>
    <p:extLst>
      <p:ext uri="{BB962C8B-B14F-4D97-AF65-F5344CB8AC3E}">
        <p14:creationId xmlns:p14="http://schemas.microsoft.com/office/powerpoint/2010/main" val="3495751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08AF0-4919-4320-B8F5-8A5823076A0D}" type="slidenum">
              <a:rPr lang="en-US"/>
              <a:pPr>
                <a:defRPr/>
              </a:pPr>
              <a:t>‹#›</a:t>
            </a:fld>
            <a:endParaRPr lang="en-US"/>
          </a:p>
        </p:txBody>
      </p:sp>
    </p:spTree>
    <p:extLst>
      <p:ext uri="{BB962C8B-B14F-4D97-AF65-F5344CB8AC3E}">
        <p14:creationId xmlns:p14="http://schemas.microsoft.com/office/powerpoint/2010/main" val="19487714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2122-3FD6-4744-8E1A-EE78471257DA}" type="slidenum">
              <a:rPr lang="en-US"/>
              <a:pPr>
                <a:defRPr/>
              </a:pPr>
              <a:t>‹#›</a:t>
            </a:fld>
            <a:endParaRPr lang="en-US"/>
          </a:p>
        </p:txBody>
      </p:sp>
    </p:spTree>
    <p:extLst>
      <p:ext uri="{BB962C8B-B14F-4D97-AF65-F5344CB8AC3E}">
        <p14:creationId xmlns:p14="http://schemas.microsoft.com/office/powerpoint/2010/main" val="3619907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D28C0-EA31-43A7-A753-DB4BC4FAE89F}" type="slidenum">
              <a:rPr lang="en-US"/>
              <a:pPr>
                <a:defRPr/>
              </a:pPr>
              <a:t>‹#›</a:t>
            </a:fld>
            <a:endParaRPr lang="en-US"/>
          </a:p>
        </p:txBody>
      </p:sp>
    </p:spTree>
    <p:extLst>
      <p:ext uri="{BB962C8B-B14F-4D97-AF65-F5344CB8AC3E}">
        <p14:creationId xmlns:p14="http://schemas.microsoft.com/office/powerpoint/2010/main" val="1022745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3F948E-7BA9-40FB-A5BF-FC9552F0C3F1}" type="slidenum">
              <a:rPr lang="en-US"/>
              <a:pPr>
                <a:defRPr/>
              </a:pPr>
              <a:t>‹#›</a:t>
            </a:fld>
            <a:endParaRPr lang="en-US"/>
          </a:p>
        </p:txBody>
      </p:sp>
    </p:spTree>
    <p:extLst>
      <p:ext uri="{BB962C8B-B14F-4D97-AF65-F5344CB8AC3E}">
        <p14:creationId xmlns:p14="http://schemas.microsoft.com/office/powerpoint/2010/main" val="7217451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9.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2.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9.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3.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9.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9.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5.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9.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6.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1"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22"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 id="2147484244" r:id="rId24"/>
    <p:sldLayoutId id="2147484245" r:id="rId25"/>
    <p:sldLayoutId id="2147484246" r:id="rId26"/>
    <p:sldLayoutId id="2147484247" r:id="rId27"/>
    <p:sldLayoutId id="2147484248" r:id="rId28"/>
    <p:sldLayoutId id="2147484249" r:id="rId29"/>
    <p:sldLayoutId id="2147484250" r:id="rId30"/>
    <p:sldLayoutId id="2147484251" r:id="rId31"/>
    <p:sldLayoutId id="2147484252" r:id="rId32"/>
    <p:sldLayoutId id="2147484253" r:id="rId33"/>
    <p:sldLayoutId id="2147484254" r:id="rId34"/>
    <p:sldLayoutId id="2147484255" r:id="rId35"/>
    <p:sldLayoutId id="2147484256" r:id="rId36"/>
    <p:sldLayoutId id="2147484257" r:id="rId37"/>
    <p:sldLayoutId id="2147484258" r:id="rId38"/>
    <p:sldLayoutId id="2147484259" r:id="rId39"/>
    <p:sldLayoutId id="2147484260" r:id="rId40"/>
    <p:sldLayoutId id="2147484261" r:id="rId41"/>
    <p:sldLayoutId id="2147484262" r:id="rId42"/>
    <p:sldLayoutId id="2147484263" r:id="rId43"/>
    <p:sldLayoutId id="2147484264" r:id="rId44"/>
    <p:sldLayoutId id="2147484265" r:id="rId45"/>
    <p:sldLayoutId id="2147484266" r:id="rId46"/>
    <p:sldLayoutId id="2147484267" r:id="rId47"/>
    <p:sldLayoutId id="2147484268" r:id="rId48"/>
    <p:sldLayoutId id="2147484269" r:id="rId49"/>
    <p:sldLayoutId id="2147484270" r:id="rId50"/>
    <p:sldLayoutId id="2147484271" r:id="rId51"/>
    <p:sldLayoutId id="2147484272" r:id="rId52"/>
    <p:sldLayoutId id="2147484273" r:id="rId53"/>
    <p:sldLayoutId id="2147484274" r:id="rId54"/>
    <p:sldLayoutId id="2147484275" r:id="rId55"/>
    <p:sldLayoutId id="2147484276" r:id="rId56"/>
    <p:sldLayoutId id="2147484277" r:id="rId57"/>
    <p:sldLayoutId id="2147484278" r:id="rId58"/>
    <p:sldLayoutId id="2147484279" r:id="rId59"/>
    <p:sldLayoutId id="2147484280" r:id="rId60"/>
    <p:sldLayoutId id="2147484281" r:id="rId61"/>
    <p:sldLayoutId id="2147484282" r:id="rId6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87CAB1BC-550C-438B-927A-3A7F0D0536A5}"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551085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87CAB1BC-550C-438B-927A-3A7F0D0536A5}"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15099503"/>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87CAB1BC-550C-438B-927A-3A7F0D0536A5}"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06462221"/>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87CAB1BC-550C-438B-927A-3A7F0D0536A5}"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3546096"/>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87CAB1BC-550C-438B-927A-3A7F0D0536A5}"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985763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1.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2124075" y="620713"/>
            <a:ext cx="4679950" cy="2447925"/>
          </a:xfrm>
          <a:prstGeom prst="rect">
            <a:avLst/>
          </a:prstGeom>
          <a:noFill/>
          <a:ln w="9525">
            <a:noFill/>
            <a:miter lim="800000"/>
            <a:headEnd/>
            <a:tailEnd/>
          </a:ln>
        </p:spPr>
        <p:txBody>
          <a:bodyPr/>
          <a:lstStyle/>
          <a:p>
            <a:pPr algn="ctr" defTabSz="457200"/>
            <a:r>
              <a:rPr lang="tr-TR" sz="3200" b="1" dirty="0">
                <a:solidFill>
                  <a:srgbClr val="0070C0"/>
                </a:solidFill>
                <a:latin typeface="Cambria" pitchFamily="18" charset="0"/>
                <a:cs typeface="Arial" charset="0"/>
              </a:rPr>
              <a:t>T.C. </a:t>
            </a:r>
          </a:p>
          <a:p>
            <a:pPr algn="ctr" defTabSz="457200"/>
            <a:r>
              <a:rPr lang="tr-TR" sz="3200" b="1" dirty="0">
                <a:solidFill>
                  <a:srgbClr val="0070C0"/>
                </a:solidFill>
                <a:latin typeface="Cambria" pitchFamily="18" charset="0"/>
                <a:cs typeface="Arial" charset="0"/>
              </a:rPr>
              <a:t>GÜMRÜK ve TİCARET BAKANLIĞI</a:t>
            </a:r>
          </a:p>
          <a:p>
            <a:pPr algn="ctr" defTabSz="457200"/>
            <a:endParaRPr lang="en-US" sz="3200" b="1" dirty="0">
              <a:solidFill>
                <a:srgbClr val="0070C0"/>
              </a:solidFill>
              <a:latin typeface="Myriad Pro" pitchFamily="34" charset="0"/>
            </a:endParaRPr>
          </a:p>
        </p:txBody>
      </p:sp>
      <p:sp>
        <p:nvSpPr>
          <p:cNvPr id="55300" name="Title 1"/>
          <p:cNvSpPr txBox="1">
            <a:spLocks/>
          </p:cNvSpPr>
          <p:nvPr/>
        </p:nvSpPr>
        <p:spPr bwMode="auto">
          <a:xfrm>
            <a:off x="741764" y="2780928"/>
            <a:ext cx="7920037" cy="3456383"/>
          </a:xfrm>
          <a:prstGeom prst="rect">
            <a:avLst/>
          </a:prstGeom>
          <a:noFill/>
          <a:ln w="9525">
            <a:noFill/>
            <a:miter lim="800000"/>
            <a:headEnd/>
            <a:tailEnd/>
          </a:ln>
        </p:spPr>
        <p:txBody>
          <a:bodyPr/>
          <a:lstStyle/>
          <a:p>
            <a:pPr algn="ctr" eaLnBrk="0" hangingPunct="0"/>
            <a:r>
              <a:rPr lang="tr-TR" sz="4000" b="1" dirty="0" smtClean="0">
                <a:solidFill>
                  <a:srgbClr val="FF0000"/>
                </a:solidFill>
                <a:latin typeface="Myriad Pro" pitchFamily="34" charset="0"/>
              </a:rPr>
              <a:t>6502 SAYILI YENİ TÜKETİCİNİN </a:t>
            </a:r>
            <a:r>
              <a:rPr lang="tr-TR" sz="4000" b="1" dirty="0">
                <a:solidFill>
                  <a:srgbClr val="FF0000"/>
                </a:solidFill>
                <a:latin typeface="Myriad Pro" pitchFamily="34" charset="0"/>
              </a:rPr>
              <a:t>KORUNMASI HAKKINDA </a:t>
            </a:r>
            <a:r>
              <a:rPr lang="tr-TR" sz="4000" b="1" dirty="0" smtClean="0">
                <a:solidFill>
                  <a:srgbClr val="FF0000"/>
                </a:solidFill>
                <a:latin typeface="Myriad Pro" pitchFamily="34" charset="0"/>
              </a:rPr>
              <a:t>KANUN</a:t>
            </a:r>
          </a:p>
          <a:p>
            <a:pPr algn="ctr" eaLnBrk="0" hangingPunct="0"/>
            <a:endParaRPr lang="tr-TR" sz="4000" b="1" dirty="0" smtClean="0">
              <a:solidFill>
                <a:srgbClr val="FF0000"/>
              </a:solidFill>
              <a:latin typeface="Myriad Pro" pitchFamily="34" charset="0"/>
            </a:endParaRPr>
          </a:p>
          <a:p>
            <a:pPr algn="ctr" eaLnBrk="0" hangingPunct="0"/>
            <a:endParaRPr lang="tr-TR" sz="4000" b="1" dirty="0" smtClean="0">
              <a:solidFill>
                <a:srgbClr val="FF0000"/>
              </a:solidFill>
              <a:latin typeface="Myriad Pro" pitchFamily="34" charset="0"/>
            </a:endParaRPr>
          </a:p>
          <a:p>
            <a:pPr algn="ctr" eaLnBrk="0" hangingPunct="0"/>
            <a:r>
              <a:rPr lang="tr-TR" sz="3200" b="1" dirty="0" smtClean="0">
                <a:solidFill>
                  <a:srgbClr val="00B050"/>
                </a:solidFill>
                <a:latin typeface="Myriad Pro" pitchFamily="34" charset="0"/>
              </a:rPr>
              <a:t>Yakup GÜZEL</a:t>
            </a:r>
          </a:p>
          <a:p>
            <a:pPr algn="ctr" eaLnBrk="0" hangingPunct="0"/>
            <a:r>
              <a:rPr lang="tr-TR" sz="3200" b="1" dirty="0" smtClean="0">
                <a:solidFill>
                  <a:srgbClr val="00B050"/>
                </a:solidFill>
                <a:latin typeface="Myriad Pro" pitchFamily="34" charset="0"/>
              </a:rPr>
              <a:t>Daire Başkanı</a:t>
            </a:r>
            <a:endParaRPr lang="tr-TR" sz="3200" b="1" dirty="0">
              <a:solidFill>
                <a:srgbClr val="00B050"/>
              </a:solidFill>
              <a:latin typeface="Myriad Pro" pitchFamily="34" charset="0"/>
            </a:endParaRPr>
          </a:p>
        </p:txBody>
      </p:sp>
      <p:sp>
        <p:nvSpPr>
          <p:cNvPr id="5" name="Title 1"/>
          <p:cNvSpPr txBox="1">
            <a:spLocks/>
          </p:cNvSpPr>
          <p:nvPr/>
        </p:nvSpPr>
        <p:spPr bwMode="auto">
          <a:xfrm>
            <a:off x="2987824" y="5949950"/>
            <a:ext cx="3527425" cy="574675"/>
          </a:xfrm>
          <a:prstGeom prst="rect">
            <a:avLst/>
          </a:prstGeom>
          <a:noFill/>
          <a:ln w="9525">
            <a:noFill/>
            <a:miter lim="800000"/>
            <a:headEnd/>
            <a:tailEnd/>
          </a:ln>
        </p:spPr>
        <p:txBody>
          <a:bodyPr/>
          <a:lstStyle/>
          <a:p>
            <a:pPr algn="ctr" defTabSz="457200"/>
            <a:endParaRPr lang="tr-TR" sz="3200" b="1" dirty="0">
              <a:solidFill>
                <a:srgbClr val="0070C0"/>
              </a:solidFill>
              <a:latin typeface="Cambria" pitchFamily="18"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Rot="1" noChangeArrowheads="1"/>
          </p:cNvSpPr>
          <p:nvPr/>
        </p:nvSpPr>
        <p:spPr bwMode="auto">
          <a:xfrm>
            <a:off x="323850" y="404813"/>
            <a:ext cx="8388350" cy="6048375"/>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lvl="1" algn="ctr">
              <a:spcBef>
                <a:spcPts val="400"/>
              </a:spcBef>
              <a:buClr>
                <a:schemeClr val="tx1"/>
              </a:buClr>
            </a:pPr>
            <a:r>
              <a:rPr lang="tr-TR" sz="2200" dirty="0">
                <a:solidFill>
                  <a:srgbClr val="0000FF"/>
                </a:solidFill>
                <a:latin typeface="Myriad Pro" pitchFamily="34" charset="0"/>
              </a:rPr>
              <a:t>I- KANUNİ DÜZENLEMEYİ GEREKLİ KILAN NEDENLER</a:t>
            </a:r>
          </a:p>
          <a:p>
            <a:pPr marL="358775" lvl="1">
              <a:spcBef>
                <a:spcPts val="400"/>
              </a:spcBef>
              <a:buClr>
                <a:schemeClr val="tx1"/>
              </a:buClr>
            </a:pPr>
            <a:endParaRPr lang="tr-TR" sz="1000" dirty="0">
              <a:solidFill>
                <a:srgbClr val="0000FF"/>
              </a:solidFill>
              <a:latin typeface="Myriad Pro" pitchFamily="34" charset="0"/>
            </a:endParaRPr>
          </a:p>
          <a:p>
            <a:pPr marL="358775" lvl="1">
              <a:spcBef>
                <a:spcPts val="400"/>
              </a:spcBef>
              <a:buClr>
                <a:schemeClr val="tx1"/>
              </a:buClr>
            </a:pPr>
            <a:endParaRPr lang="tr-TR" sz="2200" dirty="0">
              <a:solidFill>
                <a:srgbClr val="FF0000"/>
              </a:solidFill>
              <a:latin typeface="Myriad Pro" pitchFamily="34" charset="0"/>
            </a:endParaRPr>
          </a:p>
          <a:p>
            <a:pPr marL="358775" lvl="1" algn="ctr">
              <a:spcBef>
                <a:spcPts val="400"/>
              </a:spcBef>
              <a:buClr>
                <a:schemeClr val="tx1"/>
              </a:buClr>
            </a:pPr>
            <a:r>
              <a:rPr lang="tr-TR" sz="2200" dirty="0">
                <a:solidFill>
                  <a:srgbClr val="FF0000"/>
                </a:solidFill>
                <a:latin typeface="Myriad Pro" pitchFamily="34" charset="0"/>
              </a:rPr>
              <a:t>C- </a:t>
            </a:r>
            <a:r>
              <a:rPr lang="tr-TR" sz="2200" dirty="0" smtClean="0">
                <a:solidFill>
                  <a:srgbClr val="FF0000"/>
                </a:solidFill>
                <a:latin typeface="Myriad Pro" pitchFamily="34" charset="0"/>
              </a:rPr>
              <a:t>6502 SAYILI YENİ TÜKETİCİNİN KORUNMASI HAKKINDA KANUN İLE; </a:t>
            </a:r>
            <a:endParaRPr lang="tr-TR" sz="2200" dirty="0">
              <a:solidFill>
                <a:srgbClr val="FF0000"/>
              </a:solidFill>
              <a:latin typeface="Myriad Pro" pitchFamily="34" charset="0"/>
            </a:endParaRPr>
          </a:p>
          <a:p>
            <a:pPr marL="358775" lvl="1">
              <a:spcBef>
                <a:spcPts val="400"/>
              </a:spcBef>
              <a:buClr>
                <a:schemeClr val="tx1"/>
              </a:buClr>
            </a:pPr>
            <a:endParaRPr lang="tr-TR" sz="1000" dirty="0">
              <a:solidFill>
                <a:srgbClr val="FF0000"/>
              </a:solidFill>
              <a:latin typeface="Myriad Pro" pitchFamily="34" charset="0"/>
            </a:endParaRPr>
          </a:p>
          <a:p>
            <a:pPr marL="1217613" lvl="2" indent="-457200" algn="just">
              <a:lnSpc>
                <a:spcPct val="150000"/>
              </a:lnSpc>
              <a:buFont typeface="Calibri" pitchFamily="34" charset="0"/>
              <a:buAutoNum type="arabicPeriod"/>
            </a:pPr>
            <a:r>
              <a:rPr lang="tr-TR" sz="1600" dirty="0">
                <a:latin typeface="Myriad Pro" pitchFamily="34" charset="0"/>
              </a:rPr>
              <a:t>Tüketicilerin Hak Arama </a:t>
            </a:r>
            <a:r>
              <a:rPr lang="tr-TR" sz="1600" dirty="0" smtClean="0">
                <a:latin typeface="Myriad Pro" pitchFamily="34" charset="0"/>
              </a:rPr>
              <a:t>Yolları Kolaylaştırıldı..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smtClean="0">
                <a:latin typeface="Myriad Pro" pitchFamily="34" charset="0"/>
              </a:rPr>
              <a:t>Değişen Yeni Satış Yöntemleri Karşısında Tüketici Haklarına Koruma Sağlandı.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smtClean="0">
                <a:latin typeface="Myriad Pro" pitchFamily="34" charset="0"/>
              </a:rPr>
              <a:t>Yeni Türk </a:t>
            </a:r>
            <a:r>
              <a:rPr lang="tr-TR" sz="1600" dirty="0">
                <a:latin typeface="Myriad Pro" pitchFamily="34" charset="0"/>
              </a:rPr>
              <a:t>Borçlar Kanununa </a:t>
            </a:r>
            <a:r>
              <a:rPr lang="tr-TR" sz="1600" dirty="0" smtClean="0">
                <a:latin typeface="Myriad Pro" pitchFamily="34" charset="0"/>
              </a:rPr>
              <a:t> ve  Yeni Türk Ticaret Kanununa Uyum Sağlandı.</a:t>
            </a:r>
          </a:p>
          <a:p>
            <a:pPr marL="1217613" lvl="2" indent="-457200" algn="just">
              <a:lnSpc>
                <a:spcPct val="150000"/>
              </a:lnSpc>
              <a:buFont typeface="Calibri" pitchFamily="34" charset="0"/>
              <a:buAutoNum type="arabicPeriod"/>
            </a:pPr>
            <a:r>
              <a:rPr lang="tr-TR" sz="1600" dirty="0" smtClean="0">
                <a:latin typeface="Myriad Pro" pitchFamily="34" charset="0"/>
              </a:rPr>
              <a:t>AB Yönergeleri ile  Uyumlu Tüketicinin </a:t>
            </a:r>
            <a:r>
              <a:rPr lang="tr-TR" sz="1600" dirty="0">
                <a:latin typeface="Myriad Pro" pitchFamily="34" charset="0"/>
              </a:rPr>
              <a:t>K</a:t>
            </a:r>
            <a:r>
              <a:rPr lang="tr-TR" sz="1600" dirty="0" smtClean="0">
                <a:latin typeface="Myriad Pro" pitchFamily="34" charset="0"/>
              </a:rPr>
              <a:t>orunması Hedefi Doğrultusunda Önemli Bir Adım Atıldı.</a:t>
            </a:r>
          </a:p>
          <a:p>
            <a:pPr marL="1217613" lvl="2" indent="-457200" algn="just">
              <a:lnSpc>
                <a:spcPct val="150000"/>
              </a:lnSpc>
              <a:buFont typeface="Calibri" pitchFamily="34" charset="0"/>
              <a:buAutoNum type="arabicPeriod"/>
            </a:pPr>
            <a:r>
              <a:rPr lang="tr-TR" sz="1600" dirty="0" smtClean="0">
                <a:latin typeface="Myriad Pro" pitchFamily="34" charset="0"/>
              </a:rPr>
              <a:t>Bürokratik İşlemler Azaltıldı, Giderildi.</a:t>
            </a:r>
          </a:p>
          <a:p>
            <a:pPr marL="1217613" lvl="2" indent="-457200" algn="just">
              <a:lnSpc>
                <a:spcPct val="150000"/>
              </a:lnSpc>
              <a:buFont typeface="Calibri" pitchFamily="34" charset="0"/>
              <a:buAutoNum type="arabicPeriod"/>
            </a:pPr>
            <a:r>
              <a:rPr lang="tr-TR" sz="1600" dirty="0" smtClean="0">
                <a:latin typeface="Myriad Pro" pitchFamily="34" charset="0"/>
              </a:rPr>
              <a:t>Uygulamada </a:t>
            </a:r>
            <a:r>
              <a:rPr lang="tr-TR" sz="1600" dirty="0">
                <a:latin typeface="Myriad Pro" pitchFamily="34" charset="0"/>
              </a:rPr>
              <a:t>Karşılaşılan </a:t>
            </a:r>
            <a:r>
              <a:rPr lang="tr-TR" sz="1600" dirty="0" smtClean="0">
                <a:latin typeface="Myriad Pro" pitchFamily="34" charset="0"/>
              </a:rPr>
              <a:t>Sorunları Giderecek Düzenlemeler Yapıldı.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a:latin typeface="Myriad Pro" pitchFamily="34" charset="0"/>
              </a:rPr>
              <a:t>Cezaların Amaca </a:t>
            </a:r>
            <a:r>
              <a:rPr lang="tr-TR" sz="1600" dirty="0" smtClean="0">
                <a:latin typeface="Myriad Pro" pitchFamily="34" charset="0"/>
              </a:rPr>
              <a:t>Uygun Olması ve Etkinliği Esas Alındı.</a:t>
            </a:r>
          </a:p>
          <a:p>
            <a:pPr marL="1217613" lvl="2" indent="-457200" algn="just">
              <a:lnSpc>
                <a:spcPct val="150000"/>
              </a:lnSpc>
              <a:buFont typeface="Calibri" pitchFamily="34" charset="0"/>
              <a:buAutoNum type="arabicPeriod"/>
            </a:pPr>
            <a:r>
              <a:rPr lang="tr-TR" sz="1600" dirty="0" smtClean="0">
                <a:latin typeface="Myriad Pro" pitchFamily="34" charset="0"/>
              </a:rPr>
              <a:t> Tüketiciye </a:t>
            </a:r>
            <a:r>
              <a:rPr lang="tr-TR" sz="1600" dirty="0">
                <a:latin typeface="Myriad Pro" pitchFamily="34" charset="0"/>
              </a:rPr>
              <a:t>Tanınan </a:t>
            </a:r>
            <a:r>
              <a:rPr lang="tr-TR" sz="1600" dirty="0" smtClean="0">
                <a:latin typeface="Myriad Pro" pitchFamily="34" charset="0"/>
              </a:rPr>
              <a:t>Hakların Tahkim Edilmesine Paralel Olarak Ürünlerde Kalite Standardı da  Yükselecektir.</a:t>
            </a:r>
            <a:endParaRPr lang="tr-TR" sz="1600" dirty="0">
              <a:latin typeface="Myriad Pro" pitchFamily="34" charset="0"/>
            </a:endParaRPr>
          </a:p>
          <a:p>
            <a:pPr marL="358775" lvl="1" algn="just"/>
            <a:endParaRPr lang="tr-TR" dirty="0">
              <a:solidFill>
                <a:srgbClr val="0000FF"/>
              </a:solidFill>
              <a:latin typeface="Myriad Pro" pitchFamily="34" charset="0"/>
            </a:endParaRPr>
          </a:p>
          <a:p>
            <a:pPr marL="358775" lvl="1" algn="just"/>
            <a:endParaRPr lang="tr-TR" sz="2000" dirty="0">
              <a:latin typeface="Myriad Pro" pitchFamily="34" charset="0"/>
            </a:endParaRPr>
          </a:p>
          <a:p>
            <a:pPr marL="358775" lvl="1" algn="just">
              <a:buFont typeface="Wingdings" pitchFamily="2" charset="2"/>
              <a:buChar char="Ø"/>
            </a:pPr>
            <a:endParaRPr lang="tr-TR" sz="2000" dirty="0">
              <a:latin typeface="Myriad Pro" pitchFamily="34" charset="0"/>
            </a:endParaRPr>
          </a:p>
          <a:p>
            <a:pPr marL="358775" lvl="1" algn="just">
              <a:spcBef>
                <a:spcPct val="20000"/>
              </a:spcBef>
              <a:buClr>
                <a:schemeClr val="accent1"/>
              </a:buClr>
              <a:buSzPct val="100000"/>
              <a:buFont typeface="Wingdings" pitchFamily="2" charset="2"/>
              <a:buChar char="Ø"/>
            </a:pPr>
            <a:endParaRPr lang="tr-TR" sz="2000"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358775" lvl="1">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txBox="1">
            <a:spLocks noRot="1" noChangeArrowheads="1"/>
          </p:cNvSpPr>
          <p:nvPr/>
        </p:nvSpPr>
        <p:spPr bwMode="auto">
          <a:xfrm>
            <a:off x="107504" y="465138"/>
            <a:ext cx="8459788" cy="5976937"/>
          </a:xfrm>
          <a:prstGeom prst="rect">
            <a:avLst/>
          </a:prstGeom>
          <a:noFill/>
          <a:ln w="9525">
            <a:noFill/>
            <a:miter lim="800000"/>
            <a:headEnd/>
            <a:tailEnd/>
          </a:ln>
        </p:spPr>
        <p:txBody>
          <a:bodyPr/>
          <a:lstStyle/>
          <a:p>
            <a:pPr marL="358775">
              <a:spcBef>
                <a:spcPts val="400"/>
              </a:spcBef>
              <a:buClr>
                <a:schemeClr val="tx1"/>
              </a:buClr>
            </a:pPr>
            <a:endParaRPr lang="tr-TR" sz="1000" dirty="0">
              <a:solidFill>
                <a:srgbClr val="0000FF"/>
              </a:solidFill>
              <a:latin typeface="Myriad Pro" pitchFamily="34" charset="0"/>
            </a:endParaRPr>
          </a:p>
          <a:p>
            <a:pPr marL="358775" algn="ctr">
              <a:spcBef>
                <a:spcPts val="400"/>
              </a:spcBef>
              <a:buClr>
                <a:schemeClr val="tx1"/>
              </a:buClr>
            </a:pPr>
            <a:endParaRPr lang="tr-TR" sz="2200" dirty="0" smtClean="0">
              <a:solidFill>
                <a:srgbClr val="0000FF"/>
              </a:solidFill>
              <a:latin typeface="Myriad Pro" pitchFamily="34" charset="0"/>
            </a:endParaRPr>
          </a:p>
          <a:p>
            <a:pPr marL="358775" algn="ctr">
              <a:spcBef>
                <a:spcPts val="400"/>
              </a:spcBef>
              <a:buClr>
                <a:schemeClr val="tx1"/>
              </a:buClr>
            </a:pPr>
            <a:r>
              <a:rPr lang="tr-TR" sz="2200" dirty="0" smtClean="0">
                <a:solidFill>
                  <a:srgbClr val="0000FF"/>
                </a:solidFill>
                <a:latin typeface="Myriad Pro" pitchFamily="34" charset="0"/>
              </a:rPr>
              <a:t>II- KANUNA İLİŞKİN  </a:t>
            </a:r>
            <a:r>
              <a:rPr lang="tr-TR" sz="2200" dirty="0">
                <a:solidFill>
                  <a:srgbClr val="0000FF"/>
                </a:solidFill>
                <a:latin typeface="Myriad Pro" pitchFamily="34" charset="0"/>
              </a:rPr>
              <a:t>HAZIRLIK </a:t>
            </a:r>
            <a:r>
              <a:rPr lang="tr-TR" sz="2200" dirty="0" smtClean="0">
                <a:solidFill>
                  <a:srgbClr val="0000FF"/>
                </a:solidFill>
                <a:latin typeface="Myriad Pro" pitchFamily="34" charset="0"/>
              </a:rPr>
              <a:t>ÇALIŞMALARI</a:t>
            </a:r>
            <a:endParaRPr lang="tr-TR" sz="2200" dirty="0">
              <a:solidFill>
                <a:srgbClr val="0000FF"/>
              </a:solidFill>
              <a:latin typeface="Myriad Pro" pitchFamily="34" charset="0"/>
            </a:endParaRPr>
          </a:p>
          <a:p>
            <a:pPr marL="358775">
              <a:spcBef>
                <a:spcPts val="400"/>
              </a:spcBef>
              <a:buClr>
                <a:schemeClr val="tx1"/>
              </a:buClr>
            </a:pPr>
            <a:endParaRPr lang="tr-TR" sz="2000" dirty="0">
              <a:solidFill>
                <a:srgbClr val="0000FF"/>
              </a:solidFill>
              <a:latin typeface="Myriad Pro" pitchFamily="34" charset="0"/>
            </a:endParaRPr>
          </a:p>
          <a:p>
            <a:pPr marL="358775">
              <a:spcBef>
                <a:spcPts val="400"/>
              </a:spcBef>
              <a:buClr>
                <a:schemeClr val="tx1"/>
              </a:buClr>
            </a:pPr>
            <a:endParaRPr lang="tr-TR" sz="500" dirty="0">
              <a:latin typeface="Myriad Pro" pitchFamily="34" charset="0"/>
            </a:endParaRPr>
          </a:p>
          <a:p>
            <a:pPr marL="358775">
              <a:spcBef>
                <a:spcPts val="400"/>
              </a:spcBef>
              <a:buClr>
                <a:schemeClr val="tx1"/>
              </a:buClr>
            </a:pPr>
            <a:endParaRPr lang="tr-TR" sz="500" dirty="0">
              <a:latin typeface="Myriad Pro" pitchFamily="34" charset="0"/>
            </a:endParaRPr>
          </a:p>
          <a:p>
            <a:pPr marL="358775">
              <a:spcBef>
                <a:spcPts val="400"/>
              </a:spcBef>
              <a:buClr>
                <a:schemeClr val="tx1"/>
              </a:buClr>
            </a:pPr>
            <a:endParaRPr lang="tr-TR" sz="500" dirty="0">
              <a:latin typeface="Myriad Pro" pitchFamily="34" charset="0"/>
            </a:endParaRPr>
          </a:p>
          <a:p>
            <a:pPr marL="815975" lvl="1" algn="just">
              <a:buFontTx/>
              <a:buAutoNum type="arabicParenR"/>
            </a:pPr>
            <a:r>
              <a:rPr lang="tr-TR" sz="2000" dirty="0">
                <a:latin typeface="Myriad Pro" pitchFamily="34" charset="0"/>
              </a:rPr>
              <a:t> Tüketici hukuku alanında önemli çalışmaları bulunan akademisyenler ile Bakanlığımız yönetici ve uzmanlarından oluşan bir Özel İhtisas Komisyonu </a:t>
            </a:r>
            <a:r>
              <a:rPr lang="tr-TR" sz="2000" dirty="0" smtClean="0">
                <a:latin typeface="Myriad Pro" pitchFamily="34" charset="0"/>
              </a:rPr>
              <a:t>oluşturulmuş ve Komisyon  </a:t>
            </a:r>
            <a:r>
              <a:rPr lang="tr-TR" sz="2000" u="sng" dirty="0" smtClean="0">
                <a:solidFill>
                  <a:srgbClr val="FF0000"/>
                </a:solidFill>
                <a:latin typeface="Myriad Pro" pitchFamily="34" charset="0"/>
              </a:rPr>
              <a:t>6 Ekim 2011’de </a:t>
            </a:r>
            <a:r>
              <a:rPr lang="tr-TR" sz="2000" dirty="0" smtClean="0">
                <a:latin typeface="Myriad Pro" pitchFamily="34" charset="0"/>
              </a:rPr>
              <a:t>çalışmalarına başlamıştır.</a:t>
            </a:r>
            <a:endParaRPr lang="tr-TR" sz="2000" dirty="0">
              <a:latin typeface="Myriad Pro" pitchFamily="34" charset="0"/>
            </a:endParaRPr>
          </a:p>
          <a:p>
            <a:pPr marL="815975" lvl="1" algn="just">
              <a:buFontTx/>
              <a:buAutoNum type="arabicParenR"/>
            </a:pPr>
            <a:endParaRPr lang="tr-TR" sz="2000" dirty="0">
              <a:latin typeface="Myriad Pro" pitchFamily="34" charset="0"/>
            </a:endParaRPr>
          </a:p>
          <a:p>
            <a:pPr marL="815975" lvl="1" algn="just">
              <a:buFontTx/>
              <a:buAutoNum type="arabicParenR"/>
            </a:pPr>
            <a:r>
              <a:rPr lang="tr-TR" sz="2000" dirty="0">
                <a:latin typeface="Myriad Pro" pitchFamily="34" charset="0"/>
              </a:rPr>
              <a:t> Kanun Tasarısı Taslağı 23 Ağustos 2012 tarihi itibariyle kamuoyunun </a:t>
            </a:r>
            <a:r>
              <a:rPr lang="tr-TR" sz="2000" dirty="0" smtClean="0">
                <a:latin typeface="Myriad Pro" pitchFamily="34" charset="0"/>
              </a:rPr>
              <a:t>bilgisine sunulmuş, </a:t>
            </a:r>
            <a:r>
              <a:rPr lang="tr-TR" sz="2000" u="sng" dirty="0" smtClean="0">
                <a:solidFill>
                  <a:srgbClr val="FF0000"/>
                </a:solidFill>
                <a:latin typeface="Myriad Pro" pitchFamily="34" charset="0"/>
              </a:rPr>
              <a:t>96 </a:t>
            </a:r>
            <a:r>
              <a:rPr lang="tr-TR" sz="2000" u="sng" dirty="0">
                <a:solidFill>
                  <a:srgbClr val="FF0000"/>
                </a:solidFill>
                <a:latin typeface="Myriad Pro" pitchFamily="34" charset="0"/>
              </a:rPr>
              <a:t>Kurum ve Kuruluşun görüşü sorulmuştur</a:t>
            </a:r>
            <a:r>
              <a:rPr lang="tr-TR" sz="2000" dirty="0">
                <a:latin typeface="Myriad Pro" pitchFamily="34" charset="0"/>
              </a:rPr>
              <a:t>.</a:t>
            </a:r>
          </a:p>
          <a:p>
            <a:pPr marL="815975" lvl="1" algn="just">
              <a:buFontTx/>
              <a:buAutoNum type="arabicParenR"/>
            </a:pPr>
            <a:endParaRPr lang="tr-TR" sz="2000" dirty="0">
              <a:latin typeface="Myriad Pro" pitchFamily="34" charset="0"/>
            </a:endParaRPr>
          </a:p>
          <a:p>
            <a:pPr marL="815975" lvl="1" algn="just">
              <a:buFontTx/>
              <a:buAutoNum type="arabicParenR"/>
            </a:pPr>
            <a:r>
              <a:rPr lang="tr-TR" sz="2000" dirty="0">
                <a:latin typeface="Myriad Pro" pitchFamily="34" charset="0"/>
              </a:rPr>
              <a:t> Ayrıca internet sayfasında kamuoyu ile paylaşılan taslakla ilgili toplam 26 </a:t>
            </a:r>
            <a:r>
              <a:rPr lang="tr-TR" sz="2000" dirty="0" smtClean="0">
                <a:latin typeface="Myriad Pro" pitchFamily="34" charset="0"/>
              </a:rPr>
              <a:t>kurum, kuruluş </a:t>
            </a:r>
            <a:r>
              <a:rPr lang="tr-TR" sz="2000" dirty="0">
                <a:latin typeface="Myriad Pro" pitchFamily="34" charset="0"/>
              </a:rPr>
              <a:t>ve çok sayıda tüketici de görüşlerini iletmiştir.</a:t>
            </a:r>
          </a:p>
          <a:p>
            <a:pPr marL="815975" lvl="1" algn="just"/>
            <a:endParaRPr lang="tr-TR" sz="2000" dirty="0">
              <a:latin typeface="Myriad Pro" pitchFamily="34" charset="0"/>
            </a:endParaRPr>
          </a:p>
          <a:p>
            <a:pPr marL="815975" lvl="1" algn="just"/>
            <a:r>
              <a:rPr lang="tr-TR" sz="2000" dirty="0">
                <a:latin typeface="Myriad Pro" pitchFamily="34" charset="0"/>
              </a:rPr>
              <a:t> </a:t>
            </a: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spcBef>
                <a:spcPts val="400"/>
              </a:spcBef>
              <a:buClr>
                <a:schemeClr val="tx1"/>
              </a:buClr>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Rot="1" noChangeArrowheads="1"/>
          </p:cNvSpPr>
          <p:nvPr/>
        </p:nvSpPr>
        <p:spPr bwMode="auto">
          <a:xfrm>
            <a:off x="323850" y="332656"/>
            <a:ext cx="8459788" cy="5976937"/>
          </a:xfrm>
          <a:prstGeom prst="rect">
            <a:avLst/>
          </a:prstGeom>
          <a:noFill/>
          <a:ln w="9525">
            <a:noFill/>
            <a:miter lim="800000"/>
            <a:headEnd/>
            <a:tailEnd/>
          </a:ln>
        </p:spPr>
        <p:txBody>
          <a:bodyPr/>
          <a:lstStyle/>
          <a:p>
            <a:pPr marL="358775" algn="ctr">
              <a:spcBef>
                <a:spcPts val="400"/>
              </a:spcBef>
              <a:buClr>
                <a:schemeClr val="tx1"/>
              </a:buClr>
            </a:pPr>
            <a:endParaRPr lang="tr-TR" sz="2400" dirty="0" smtClean="0">
              <a:solidFill>
                <a:srgbClr val="FF0000"/>
              </a:solidFill>
              <a:latin typeface="Myriad Pro" pitchFamily="34" charset="0"/>
            </a:endParaRPr>
          </a:p>
          <a:p>
            <a:pPr marL="358775" algn="ctr">
              <a:spcBef>
                <a:spcPts val="400"/>
              </a:spcBef>
              <a:buClr>
                <a:schemeClr val="tx1"/>
              </a:buClr>
            </a:pPr>
            <a:r>
              <a:rPr lang="tr-TR" sz="2200" dirty="0" smtClean="0">
                <a:solidFill>
                  <a:srgbClr val="0000FF"/>
                </a:solidFill>
                <a:latin typeface="Myriad Pro" pitchFamily="34" charset="0"/>
              </a:rPr>
              <a:t>II- KANUNA İLİŞKİN  HAZIRLIK ÇALIŞMALARI</a:t>
            </a:r>
            <a:endParaRPr lang="tr-TR" sz="2200" dirty="0">
              <a:solidFill>
                <a:srgbClr val="0000FF"/>
              </a:solidFill>
              <a:latin typeface="Myriad Pro" pitchFamily="34" charset="0"/>
            </a:endParaRPr>
          </a:p>
          <a:p>
            <a:pPr marL="815975" lvl="1" algn="just">
              <a:spcBef>
                <a:spcPct val="20000"/>
              </a:spcBef>
              <a:buClr>
                <a:schemeClr val="accent1"/>
              </a:buClr>
              <a:buSzPct val="100000"/>
              <a:buFont typeface="Wingdings" pitchFamily="2" charset="2"/>
              <a:buChar char="Ø"/>
            </a:pPr>
            <a:endParaRPr lang="tr-TR" sz="2000" dirty="0">
              <a:latin typeface="Myriad Pro" pitchFamily="34" charset="0"/>
            </a:endParaRPr>
          </a:p>
          <a:p>
            <a:pPr marL="815975" lvl="1" algn="just">
              <a:spcBef>
                <a:spcPct val="20000"/>
              </a:spcBef>
              <a:buClr>
                <a:schemeClr val="accent1"/>
              </a:buClr>
              <a:buSzPct val="100000"/>
              <a:buFont typeface="Wingdings" pitchFamily="2" charset="2"/>
              <a:buNone/>
            </a:pPr>
            <a:r>
              <a:rPr lang="tr-TR" sz="2000" dirty="0">
                <a:latin typeface="Myriad Pro" pitchFamily="34" charset="0"/>
              </a:rPr>
              <a:t>4) Tasarı Taslağı iki kez Ekonomi Koordinasyon Kurulu’nda (EKK) görüşülmesinin yanı sıra </a:t>
            </a:r>
            <a:r>
              <a:rPr lang="tr-TR" sz="2000" dirty="0" err="1">
                <a:latin typeface="Myriad Pro" pitchFamily="34" charset="0"/>
              </a:rPr>
              <a:t>EKK’da</a:t>
            </a:r>
            <a:r>
              <a:rPr lang="tr-TR" sz="2000" dirty="0">
                <a:latin typeface="Myriad Pro" pitchFamily="34" charset="0"/>
              </a:rPr>
              <a:t> temsil edilen Bakanlıkların ve kurumların Müsteşarları ve üst düzey yöneticilerinin katılımıyla gerçekleştirilen </a:t>
            </a:r>
            <a:r>
              <a:rPr lang="tr-TR" sz="2000" dirty="0" smtClean="0">
                <a:latin typeface="Myriad Pro" pitchFamily="34" charset="0"/>
              </a:rPr>
              <a:t>toplantıda müzakere edilmiştir.</a:t>
            </a:r>
            <a:endParaRPr lang="tr-TR" sz="2000" dirty="0">
              <a:latin typeface="Myriad Pro" pitchFamily="34" charset="0"/>
            </a:endParaRPr>
          </a:p>
          <a:p>
            <a:pPr marL="815975" lvl="1" algn="just">
              <a:spcBef>
                <a:spcPct val="20000"/>
              </a:spcBef>
              <a:buClr>
                <a:schemeClr val="accent1"/>
              </a:buClr>
              <a:buSzPct val="100000"/>
              <a:buFont typeface="Wingdings" pitchFamily="2" charset="2"/>
              <a:buNone/>
            </a:pPr>
            <a:endParaRPr lang="tr-TR" sz="2000" dirty="0">
              <a:latin typeface="Myriad Pro" pitchFamily="34" charset="0"/>
            </a:endParaRPr>
          </a:p>
          <a:p>
            <a:pPr marL="815975" lvl="1" algn="just">
              <a:spcBef>
                <a:spcPct val="20000"/>
              </a:spcBef>
              <a:buClr>
                <a:schemeClr val="accent1"/>
              </a:buClr>
              <a:buSzPct val="100000"/>
              <a:buFont typeface="Wingdings" pitchFamily="2" charset="2"/>
              <a:buNone/>
            </a:pPr>
            <a:r>
              <a:rPr lang="tr-TR" sz="2000" dirty="0">
                <a:latin typeface="Myriad Pro" pitchFamily="34" charset="0"/>
              </a:rPr>
              <a:t>5) Tasarı taslağı ile ilgili olarak; </a:t>
            </a:r>
          </a:p>
          <a:p>
            <a:pPr marL="815975" lvl="1" algn="just">
              <a:spcBef>
                <a:spcPct val="20000"/>
              </a:spcBef>
              <a:buClr>
                <a:schemeClr val="accent1"/>
              </a:buClr>
              <a:buSzPct val="100000"/>
            </a:pPr>
            <a:r>
              <a:rPr lang="tr-TR" sz="2000" dirty="0">
                <a:latin typeface="Myriad Pro" pitchFamily="34" charset="0"/>
              </a:rPr>
              <a:t>		- Tüketici dernekleriyle üç kez,</a:t>
            </a:r>
          </a:p>
          <a:p>
            <a:pPr marL="815975" lvl="1" algn="just">
              <a:spcBef>
                <a:spcPct val="20000"/>
              </a:spcBef>
              <a:buClr>
                <a:schemeClr val="accent1"/>
              </a:buClr>
              <a:buSzPct val="100000"/>
            </a:pPr>
            <a:r>
              <a:rPr lang="tr-TR" sz="2000" dirty="0">
                <a:latin typeface="Myriad Pro" pitchFamily="34" charset="0"/>
              </a:rPr>
              <a:t>		- Bankacılık sektörüyle dört kez, </a:t>
            </a:r>
          </a:p>
          <a:p>
            <a:pPr marL="815975" lvl="1" algn="just">
              <a:spcBef>
                <a:spcPct val="20000"/>
              </a:spcBef>
              <a:buClr>
                <a:schemeClr val="accent1"/>
              </a:buClr>
              <a:buSzPct val="100000"/>
            </a:pPr>
            <a:r>
              <a:rPr lang="tr-TR" sz="2000" dirty="0">
                <a:latin typeface="Myriad Pro" pitchFamily="34" charset="0"/>
              </a:rPr>
              <a:t>		- Konut ve sigortacılık sektörüyle üç kez,</a:t>
            </a:r>
          </a:p>
          <a:p>
            <a:pPr marL="815975" lvl="1" algn="just">
              <a:spcBef>
                <a:spcPct val="20000"/>
              </a:spcBef>
              <a:buClr>
                <a:schemeClr val="accent1"/>
              </a:buClr>
              <a:buSzPct val="100000"/>
            </a:pPr>
            <a:r>
              <a:rPr lang="tr-TR" sz="2000" dirty="0">
                <a:latin typeface="Myriad Pro" pitchFamily="34" charset="0"/>
              </a:rPr>
              <a:t>		- Telekomünikasyon sektörüyle iki kez</a:t>
            </a:r>
            <a:r>
              <a:rPr lang="tr-TR" sz="2000" dirty="0" smtClean="0">
                <a:latin typeface="Myriad Pro" pitchFamily="34" charset="0"/>
              </a:rPr>
              <a:t>,</a:t>
            </a:r>
          </a:p>
          <a:p>
            <a:pPr marL="815975" lvl="1" algn="just">
              <a:spcBef>
                <a:spcPct val="20000"/>
              </a:spcBef>
              <a:buClr>
                <a:schemeClr val="accent1"/>
              </a:buClr>
              <a:buSzPct val="100000"/>
            </a:pPr>
            <a:r>
              <a:rPr lang="tr-TR" sz="2000" dirty="0" smtClean="0">
                <a:latin typeface="Myriad Pro" pitchFamily="34" charset="0"/>
              </a:rPr>
              <a:t>		- Basın camiası ile iki kez,</a:t>
            </a:r>
          </a:p>
          <a:p>
            <a:pPr marL="815975" lvl="1" algn="just">
              <a:spcBef>
                <a:spcPct val="20000"/>
              </a:spcBef>
              <a:buClr>
                <a:schemeClr val="accent1"/>
              </a:buClr>
              <a:buSzPct val="100000"/>
            </a:pPr>
            <a:endParaRPr lang="tr-TR" sz="1000" dirty="0">
              <a:latin typeface="Myriad Pro" pitchFamily="34" charset="0"/>
            </a:endParaRPr>
          </a:p>
          <a:p>
            <a:pPr marL="815975" lvl="1" algn="just">
              <a:spcBef>
                <a:spcPct val="20000"/>
              </a:spcBef>
              <a:buClr>
                <a:schemeClr val="accent1"/>
              </a:buClr>
              <a:buSzPct val="100000"/>
            </a:pPr>
            <a:r>
              <a:rPr lang="tr-TR" sz="2000" dirty="0">
                <a:latin typeface="Myriad Pro" pitchFamily="34" charset="0"/>
              </a:rPr>
              <a:t> bir araya gelinerek tasarı üzerinde genel </a:t>
            </a:r>
            <a:r>
              <a:rPr lang="tr-TR" sz="2000" dirty="0" smtClean="0">
                <a:latin typeface="Myriad Pro" pitchFamily="34" charset="0"/>
              </a:rPr>
              <a:t>mutabakata</a:t>
            </a:r>
            <a:r>
              <a:rPr lang="tr-TR" sz="2000" dirty="0" smtClean="0">
                <a:solidFill>
                  <a:srgbClr val="0530AB"/>
                </a:solidFill>
                <a:latin typeface="Myriad Pro" pitchFamily="34" charset="0"/>
              </a:rPr>
              <a:t> </a:t>
            </a:r>
            <a:r>
              <a:rPr lang="tr-TR" sz="2000" dirty="0">
                <a:latin typeface="Myriad Pro" pitchFamily="34" charset="0"/>
              </a:rPr>
              <a:t>varılmıştır.</a:t>
            </a: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lgn="just">
              <a:spcBef>
                <a:spcPct val="20000"/>
              </a:spcBef>
              <a:buClr>
                <a:schemeClr val="accent1"/>
              </a:buClr>
              <a:buSzPct val="100000"/>
            </a:pPr>
            <a:endParaRPr lang="tr-TR" sz="2000" dirty="0">
              <a:latin typeface="Myriad Pro" pitchFamily="34" charset="0"/>
            </a:endParaRPr>
          </a:p>
          <a:p>
            <a:pPr marL="815975" lvl="1">
              <a:spcBef>
                <a:spcPts val="400"/>
              </a:spcBef>
              <a:buClr>
                <a:schemeClr val="tx1"/>
              </a:buClr>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Rot="1" noChangeArrowheads="1"/>
          </p:cNvSpPr>
          <p:nvPr/>
        </p:nvSpPr>
        <p:spPr bwMode="auto">
          <a:xfrm>
            <a:off x="395288" y="692696"/>
            <a:ext cx="8208962" cy="5832475"/>
          </a:xfrm>
          <a:prstGeom prst="rect">
            <a:avLst/>
          </a:prstGeom>
          <a:noFill/>
          <a:ln w="9525">
            <a:noFill/>
            <a:miter lim="800000"/>
            <a:headEnd/>
            <a:tailEnd/>
          </a:ln>
        </p:spPr>
        <p:txBody>
          <a:bodyPr/>
          <a:lstStyle/>
          <a:p>
            <a:pPr marL="358775">
              <a:spcBef>
                <a:spcPts val="400"/>
              </a:spcBef>
              <a:buClr>
                <a:schemeClr val="tx1"/>
              </a:buClr>
            </a:pPr>
            <a:endParaRPr lang="tr-TR" sz="500" dirty="0">
              <a:solidFill>
                <a:srgbClr val="FF0000"/>
              </a:solidFill>
              <a:latin typeface="Myriad Pro" pitchFamily="34" charset="0"/>
            </a:endParaRPr>
          </a:p>
          <a:p>
            <a:pPr marL="358775" algn="ctr">
              <a:spcBef>
                <a:spcPts val="400"/>
              </a:spcBef>
              <a:buClr>
                <a:schemeClr val="tx1"/>
              </a:buClr>
            </a:pPr>
            <a:endParaRPr lang="tr-TR" sz="1000" dirty="0" smtClean="0">
              <a:solidFill>
                <a:srgbClr val="0000FF"/>
              </a:solidFill>
              <a:latin typeface="Myriad Pro" pitchFamily="34" charset="0"/>
            </a:endParaRPr>
          </a:p>
          <a:p>
            <a:pPr marL="358775" algn="ctr">
              <a:spcBef>
                <a:spcPts val="400"/>
              </a:spcBef>
              <a:buClr>
                <a:schemeClr val="tx1"/>
              </a:buClr>
            </a:pPr>
            <a:r>
              <a:rPr lang="tr-TR" sz="2200" dirty="0" smtClean="0">
                <a:solidFill>
                  <a:srgbClr val="0000FF"/>
                </a:solidFill>
                <a:latin typeface="Myriad Pro" pitchFamily="34" charset="0"/>
              </a:rPr>
              <a:t>II- KANUNA İLİŞKİN  HAZIRLIK ÇALIŞMALARI</a:t>
            </a:r>
            <a:endParaRPr lang="tr-TR" sz="2200" dirty="0">
              <a:solidFill>
                <a:srgbClr val="0000FF"/>
              </a:solidFill>
              <a:latin typeface="Myriad Pro" pitchFamily="34" charset="0"/>
            </a:endParaRPr>
          </a:p>
          <a:p>
            <a:pPr marL="358775">
              <a:spcBef>
                <a:spcPts val="400"/>
              </a:spcBef>
              <a:buClr>
                <a:schemeClr val="tx1"/>
              </a:buClr>
            </a:pPr>
            <a:endParaRPr lang="tr-TR" sz="500" dirty="0">
              <a:latin typeface="Calibri" pitchFamily="34" charset="0"/>
            </a:endParaRPr>
          </a:p>
          <a:p>
            <a:pPr marL="358775">
              <a:spcBef>
                <a:spcPts val="400"/>
              </a:spcBef>
              <a:buClr>
                <a:schemeClr val="tx1"/>
              </a:buClr>
            </a:pPr>
            <a:endParaRPr lang="tr-TR" sz="500" dirty="0">
              <a:latin typeface="Calibri" pitchFamily="34" charset="0"/>
            </a:endParaRPr>
          </a:p>
          <a:p>
            <a:pPr marL="800100" lvl="1" indent="-342900" algn="just">
              <a:lnSpc>
                <a:spcPct val="150000"/>
              </a:lnSpc>
              <a:spcBef>
                <a:spcPct val="20000"/>
              </a:spcBef>
              <a:buClr>
                <a:schemeClr val="accent1"/>
              </a:buClr>
              <a:buSzPct val="100000"/>
            </a:pPr>
            <a:r>
              <a:rPr lang="tr-TR" sz="2000" dirty="0">
                <a:latin typeface="Myriad Pro" pitchFamily="34" charset="0"/>
              </a:rPr>
              <a:t>6) Tasarı Taslağı, 23 Mayıs 2013 tarihinde Başbakanlığa gönderilmiş, 27 Mayıs 2013 tarihinde Bakanlar Kurulu’na sunulmuş ve 4 Haziran 2013 tarihinde de TBMM’ye sevk </a:t>
            </a:r>
            <a:r>
              <a:rPr lang="tr-TR" sz="2000" dirty="0" smtClean="0">
                <a:latin typeface="Myriad Pro" pitchFamily="34" charset="0"/>
              </a:rPr>
              <a:t>edilmiştir.</a:t>
            </a:r>
          </a:p>
          <a:p>
            <a:pPr marL="800100" lvl="1" indent="-342900" algn="just">
              <a:lnSpc>
                <a:spcPct val="150000"/>
              </a:lnSpc>
              <a:spcBef>
                <a:spcPct val="20000"/>
              </a:spcBef>
              <a:buClr>
                <a:schemeClr val="accent1"/>
              </a:buClr>
              <a:buSzPct val="100000"/>
            </a:pPr>
            <a:endParaRPr lang="tr-TR" sz="1000" dirty="0" smtClean="0">
              <a:latin typeface="Myriad Pro" pitchFamily="34" charset="0"/>
            </a:endParaRPr>
          </a:p>
          <a:p>
            <a:pPr marL="800100" lvl="1" indent="-342900" algn="just">
              <a:lnSpc>
                <a:spcPct val="150000"/>
              </a:lnSpc>
              <a:spcBef>
                <a:spcPct val="20000"/>
              </a:spcBef>
              <a:buClr>
                <a:schemeClr val="accent1"/>
              </a:buClr>
              <a:buSzPct val="100000"/>
            </a:pPr>
            <a:r>
              <a:rPr lang="tr-TR" sz="2000" dirty="0" smtClean="0">
                <a:latin typeface="Myriad Pro" pitchFamily="34" charset="0"/>
              </a:rPr>
              <a:t>7</a:t>
            </a:r>
            <a:r>
              <a:rPr lang="tr-TR" sz="2000" dirty="0">
                <a:latin typeface="Myriad Pro" pitchFamily="34" charset="0"/>
              </a:rPr>
              <a:t>) TBMM Sanayi, Ticaret, Enerji, Tabii Kaynaklar, Bilgi ve Teknoloji Komisyonu’nda Tasarının geneli üzerindeki görüşmeleri müteakiben verilen önerge doğrultusunda, daha ayrıntılı bir şekilde incelenebilmesini </a:t>
            </a:r>
            <a:r>
              <a:rPr lang="tr-TR" sz="2000" dirty="0" err="1">
                <a:latin typeface="Myriad Pro" pitchFamily="34" charset="0"/>
              </a:rPr>
              <a:t>teminen</a:t>
            </a:r>
            <a:r>
              <a:rPr lang="tr-TR" sz="2000" dirty="0">
                <a:latin typeface="Myriad Pro" pitchFamily="34" charset="0"/>
              </a:rPr>
              <a:t> bir Alt Komisyon kurulmasına karar verilmiştir. Alt Komisyonun 19, 20, 25 ve 26 Haziran 2013 tarihlerinde gerçekleştirdiği çalışmalar </a:t>
            </a:r>
            <a:r>
              <a:rPr lang="tr-TR" sz="2000" dirty="0" smtClean="0">
                <a:latin typeface="Myriad Pro" pitchFamily="34" charset="0"/>
              </a:rPr>
              <a:t>sonucu tasarı hazırlanmıştır. </a:t>
            </a:r>
            <a:endParaRPr lang="tr-TR" sz="500" dirty="0">
              <a:latin typeface="Myriad Pro" pitchFamily="34" charset="0"/>
            </a:endParaRPr>
          </a:p>
          <a:p>
            <a:pPr marL="800100" lvl="1" indent="-342900" algn="just">
              <a:spcBef>
                <a:spcPct val="20000"/>
              </a:spcBef>
              <a:buClr>
                <a:schemeClr val="accent1"/>
              </a:buClr>
              <a:buSzPct val="100000"/>
              <a:buFont typeface="Wingdings" pitchFamily="2" charset="2"/>
              <a:buChar char="Ø"/>
            </a:pPr>
            <a:endParaRPr lang="tr-TR" sz="500" dirty="0">
              <a:latin typeface="Myriad Pro" pitchFamily="34" charset="0"/>
            </a:endParaRPr>
          </a:p>
          <a:p>
            <a:pPr marL="800100" lvl="1" indent="-342900" algn="just">
              <a:spcBef>
                <a:spcPct val="20000"/>
              </a:spcBef>
              <a:buClr>
                <a:schemeClr val="accent1"/>
              </a:buClr>
              <a:buSzPct val="100000"/>
            </a:pPr>
            <a:endParaRPr lang="tr-TR" sz="2000" b="1" dirty="0">
              <a:solidFill>
                <a:srgbClr val="0530AB"/>
              </a:solidFill>
              <a:latin typeface="Myriad Pro" pitchFamily="34" charset="0"/>
            </a:endParaRPr>
          </a:p>
          <a:p>
            <a:pPr marL="800100" lvl="1" indent="-342900">
              <a:spcBef>
                <a:spcPts val="400"/>
              </a:spcBef>
              <a:buClr>
                <a:schemeClr val="tx1"/>
              </a:buClr>
            </a:pPr>
            <a:endParaRPr lang="tr-TR" sz="2000" dirty="0">
              <a:latin typeface="Myriad Pro" pitchFamily="34" charset="0"/>
            </a:endParaRPr>
          </a:p>
          <a:p>
            <a:pPr marL="800100" lvl="1" indent="-342900">
              <a:spcBef>
                <a:spcPts val="400"/>
              </a:spcBef>
              <a:buClr>
                <a:schemeClr val="tx1"/>
              </a:buClr>
              <a:buFont typeface="Wingdings" pitchFamily="2" charset="2"/>
              <a:buChar char="Ø"/>
            </a:pPr>
            <a:endParaRPr lang="tr-TR" sz="2000" dirty="0">
              <a:latin typeface="Myriad Pro" pitchFamily="34" charset="0"/>
            </a:endParaRPr>
          </a:p>
          <a:p>
            <a:pPr marL="800100" lvl="1" indent="-342900">
              <a:spcBef>
                <a:spcPts val="400"/>
              </a:spcBef>
              <a:buClr>
                <a:schemeClr val="tx1"/>
              </a:buClr>
              <a:buFont typeface="Wingdings" pitchFamily="2" charset="2"/>
              <a:buChar char="Ø"/>
            </a:pPr>
            <a:endParaRPr lang="tr-TR" sz="2000" dirty="0">
              <a:latin typeface="Myriad Pro" pitchFamily="34" charset="0"/>
            </a:endParaRPr>
          </a:p>
          <a:p>
            <a:pPr marL="800100" lvl="1" indent="-342900">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Rot="1" noChangeArrowheads="1"/>
          </p:cNvSpPr>
          <p:nvPr/>
        </p:nvSpPr>
        <p:spPr bwMode="auto">
          <a:xfrm>
            <a:off x="395288" y="503238"/>
            <a:ext cx="8208962" cy="5832475"/>
          </a:xfrm>
          <a:prstGeom prst="rect">
            <a:avLst/>
          </a:prstGeom>
          <a:noFill/>
          <a:ln w="9525">
            <a:noFill/>
            <a:miter lim="800000"/>
            <a:headEnd/>
            <a:tailEnd/>
          </a:ln>
        </p:spPr>
        <p:txBody>
          <a:bodyPr/>
          <a:lstStyle/>
          <a:p>
            <a:pPr marL="358775">
              <a:spcBef>
                <a:spcPts val="400"/>
              </a:spcBef>
              <a:buClr>
                <a:schemeClr val="tx1"/>
              </a:buClr>
            </a:pPr>
            <a:endParaRPr lang="tr-TR" sz="500" dirty="0">
              <a:solidFill>
                <a:srgbClr val="FF0000"/>
              </a:solidFill>
              <a:latin typeface="Myriad Pro" pitchFamily="34" charset="0"/>
            </a:endParaRPr>
          </a:p>
          <a:p>
            <a:pPr marL="358775" algn="ctr">
              <a:spcBef>
                <a:spcPts val="400"/>
              </a:spcBef>
              <a:buClr>
                <a:schemeClr val="tx1"/>
              </a:buClr>
            </a:pPr>
            <a:endParaRPr lang="tr-TR" sz="1000" dirty="0" smtClean="0">
              <a:solidFill>
                <a:srgbClr val="0000FF"/>
              </a:solidFill>
              <a:latin typeface="Myriad Pro" pitchFamily="34" charset="0"/>
            </a:endParaRPr>
          </a:p>
          <a:p>
            <a:pPr marL="358775" algn="ctr">
              <a:spcBef>
                <a:spcPts val="400"/>
              </a:spcBef>
              <a:buClr>
                <a:schemeClr val="tx1"/>
              </a:buClr>
            </a:pPr>
            <a:r>
              <a:rPr lang="tr-TR" sz="2200" dirty="0" smtClean="0">
                <a:solidFill>
                  <a:srgbClr val="0000FF"/>
                </a:solidFill>
                <a:latin typeface="Myriad Pro" pitchFamily="34" charset="0"/>
              </a:rPr>
              <a:t>II- KANUNA İLİŞKİN  HAZIRLIK ÇALIŞMALARI</a:t>
            </a:r>
            <a:endParaRPr lang="tr-TR" sz="2200" dirty="0">
              <a:solidFill>
                <a:srgbClr val="0000FF"/>
              </a:solidFill>
              <a:latin typeface="Myriad Pro" pitchFamily="34" charset="0"/>
            </a:endParaRPr>
          </a:p>
          <a:p>
            <a:pPr marL="358775">
              <a:spcBef>
                <a:spcPts val="400"/>
              </a:spcBef>
              <a:buClr>
                <a:schemeClr val="tx1"/>
              </a:buClr>
            </a:pPr>
            <a:endParaRPr lang="tr-TR" sz="500" dirty="0">
              <a:latin typeface="Calibri" pitchFamily="34" charset="0"/>
            </a:endParaRPr>
          </a:p>
          <a:p>
            <a:pPr marL="358775">
              <a:spcBef>
                <a:spcPts val="400"/>
              </a:spcBef>
              <a:buClr>
                <a:schemeClr val="tx1"/>
              </a:buClr>
            </a:pPr>
            <a:endParaRPr lang="tr-TR" sz="500" dirty="0">
              <a:latin typeface="Calibri" pitchFamily="34" charset="0"/>
            </a:endParaRPr>
          </a:p>
          <a:p>
            <a:pPr marL="800100" lvl="1" indent="-342900" algn="just">
              <a:lnSpc>
                <a:spcPct val="150000"/>
              </a:lnSpc>
              <a:spcBef>
                <a:spcPct val="20000"/>
              </a:spcBef>
              <a:buClr>
                <a:schemeClr val="accent1"/>
              </a:buClr>
              <a:buSzPct val="100000"/>
            </a:pPr>
            <a:r>
              <a:rPr lang="tr-TR" sz="2000" dirty="0" smtClean="0">
                <a:latin typeface="Myriad Pro" pitchFamily="34" charset="0"/>
              </a:rPr>
              <a:t>8) </a:t>
            </a:r>
            <a:r>
              <a:rPr lang="tr-TR" sz="1950" dirty="0" smtClean="0">
                <a:latin typeface="Myriad Pro" pitchFamily="34" charset="0"/>
              </a:rPr>
              <a:t>Tasarı, TBMM Sanayi, Ticaret, Enerji, Tabii Kaynaklar, Bilgi ve Teknoloji Komisyonu’nda 3, 4 Temmuz 2013 tarihlerinde gerçekleştirilen görüşmeler neticesinde kabul edilerek TBMM Genel Kurulu’na sevk edilmiş ve Genel Kurul’da 5, 6 ve 7 Kasım 2013 tarihlerinde görüşülerek yasalaşmıştır. </a:t>
            </a:r>
          </a:p>
          <a:p>
            <a:pPr marL="800100" lvl="1" indent="-342900" algn="just">
              <a:lnSpc>
                <a:spcPct val="150000"/>
              </a:lnSpc>
              <a:spcBef>
                <a:spcPct val="20000"/>
              </a:spcBef>
              <a:buClr>
                <a:schemeClr val="accent1"/>
              </a:buClr>
              <a:buSzPct val="100000"/>
            </a:pPr>
            <a:r>
              <a:rPr lang="tr-TR" sz="1950" dirty="0" smtClean="0">
                <a:latin typeface="Myriad Pro" pitchFamily="34" charset="0"/>
              </a:rPr>
              <a:t>8) Sayın Cumhurbaşkanımız tarafından onaylanan 6502 sayılı Tüketicinin Korunması Hakkında Kanun, 28 Kasım 2013 tarih ve 28835 sayılı Resmi Gazetede yayımlanmış ve yayımı </a:t>
            </a:r>
            <a:r>
              <a:rPr lang="tr-TR" sz="1950" dirty="0">
                <a:latin typeface="Myriad Pro" pitchFamily="34" charset="0"/>
              </a:rPr>
              <a:t>tarihinden itibaren altı ay sonra yürürlüğe </a:t>
            </a:r>
            <a:r>
              <a:rPr lang="tr-TR" sz="1950" dirty="0" smtClean="0">
                <a:latin typeface="Myriad Pro" pitchFamily="34" charset="0"/>
              </a:rPr>
              <a:t>girecektir. </a:t>
            </a:r>
          </a:p>
          <a:p>
            <a:pPr marL="800100" lvl="1" indent="-342900" algn="just">
              <a:lnSpc>
                <a:spcPct val="150000"/>
              </a:lnSpc>
              <a:spcBef>
                <a:spcPct val="20000"/>
              </a:spcBef>
              <a:buClr>
                <a:schemeClr val="accent1"/>
              </a:buClr>
              <a:buSzPct val="100000"/>
            </a:pPr>
            <a:r>
              <a:rPr lang="tr-TR" sz="1950" dirty="0" smtClean="0">
                <a:latin typeface="Myriad Pro" pitchFamily="34" charset="0"/>
              </a:rPr>
              <a:t>9)  Yeni Kanun, 9 Kısım ve 88 maddeden oluşmaktadır.</a:t>
            </a:r>
            <a:endParaRPr lang="tr-TR" sz="500" dirty="0">
              <a:latin typeface="Myriad Pro" pitchFamily="34" charset="0"/>
            </a:endParaRPr>
          </a:p>
          <a:p>
            <a:pPr marL="800100" lvl="1" indent="-342900" algn="just">
              <a:spcBef>
                <a:spcPct val="20000"/>
              </a:spcBef>
              <a:buClr>
                <a:schemeClr val="accent1"/>
              </a:buClr>
              <a:buSzPct val="100000"/>
              <a:buFont typeface="Wingdings" pitchFamily="2" charset="2"/>
              <a:buChar char="Ø"/>
            </a:pPr>
            <a:endParaRPr lang="tr-TR" sz="500" dirty="0">
              <a:latin typeface="Myriad Pro" pitchFamily="34" charset="0"/>
            </a:endParaRPr>
          </a:p>
          <a:p>
            <a:pPr marL="800100" lvl="1" indent="-342900" algn="just">
              <a:spcBef>
                <a:spcPct val="20000"/>
              </a:spcBef>
              <a:buClr>
                <a:schemeClr val="accent1"/>
              </a:buClr>
              <a:buSzPct val="100000"/>
            </a:pPr>
            <a:endParaRPr lang="tr-TR" sz="2000" b="1" dirty="0">
              <a:solidFill>
                <a:srgbClr val="0530AB"/>
              </a:solidFill>
              <a:latin typeface="Myriad Pro" pitchFamily="34" charset="0"/>
            </a:endParaRPr>
          </a:p>
          <a:p>
            <a:pPr marL="800100" lvl="1" indent="-342900">
              <a:spcBef>
                <a:spcPts val="400"/>
              </a:spcBef>
              <a:buClr>
                <a:schemeClr val="tx1"/>
              </a:buClr>
            </a:pPr>
            <a:endParaRPr lang="tr-TR" sz="2000" dirty="0">
              <a:latin typeface="Myriad Pro" pitchFamily="34" charset="0"/>
            </a:endParaRPr>
          </a:p>
          <a:p>
            <a:pPr marL="800100" lvl="1" indent="-342900">
              <a:spcBef>
                <a:spcPts val="400"/>
              </a:spcBef>
              <a:buClr>
                <a:schemeClr val="tx1"/>
              </a:buClr>
              <a:buFont typeface="Wingdings" pitchFamily="2" charset="2"/>
              <a:buChar char="Ø"/>
            </a:pPr>
            <a:endParaRPr lang="tr-TR" sz="2000" dirty="0">
              <a:latin typeface="Myriad Pro" pitchFamily="34" charset="0"/>
            </a:endParaRPr>
          </a:p>
          <a:p>
            <a:pPr marL="800100" lvl="1" indent="-342900">
              <a:spcBef>
                <a:spcPts val="400"/>
              </a:spcBef>
              <a:buClr>
                <a:schemeClr val="tx1"/>
              </a:buClr>
              <a:buFont typeface="Wingdings" pitchFamily="2" charset="2"/>
              <a:buChar char="Ø"/>
            </a:pPr>
            <a:endParaRPr lang="tr-TR" sz="2000" dirty="0">
              <a:latin typeface="Myriad Pro" pitchFamily="34" charset="0"/>
            </a:endParaRPr>
          </a:p>
          <a:p>
            <a:pPr marL="800100" lvl="1" indent="-342900">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extLst>
      <p:ext uri="{BB962C8B-B14F-4D97-AF65-F5344CB8AC3E}">
        <p14:creationId xmlns:p14="http://schemas.microsoft.com/office/powerpoint/2010/main" val="18640000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Rot="1" noChangeArrowheads="1"/>
          </p:cNvSpPr>
          <p:nvPr/>
        </p:nvSpPr>
        <p:spPr bwMode="auto">
          <a:xfrm>
            <a:off x="395288" y="692150"/>
            <a:ext cx="7705725" cy="5572125"/>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3491" name="Title 1"/>
          <p:cNvSpPr txBox="1">
            <a:spLocks/>
          </p:cNvSpPr>
          <p:nvPr/>
        </p:nvSpPr>
        <p:spPr bwMode="auto">
          <a:xfrm>
            <a:off x="467544" y="476250"/>
            <a:ext cx="8280400" cy="6245225"/>
          </a:xfrm>
          <a:prstGeom prst="rect">
            <a:avLst/>
          </a:prstGeom>
          <a:noFill/>
          <a:ln w="9525">
            <a:noFill/>
            <a:miter lim="800000"/>
            <a:headEnd/>
            <a:tailEnd/>
          </a:ln>
        </p:spPr>
        <p:txBody>
          <a:bodyPr/>
          <a:lstStyle/>
          <a:p>
            <a:pPr marL="1588" lvl="1" algn="ctr" eaLnBrk="0" hangingPunct="0"/>
            <a:endParaRPr lang="tr-TR" sz="2200" dirty="0">
              <a:solidFill>
                <a:srgbClr val="0000FF"/>
              </a:solidFill>
              <a:latin typeface="Myriad Pro" pitchFamily="34" charset="0"/>
            </a:endParaRPr>
          </a:p>
          <a:p>
            <a:pPr marL="1588" lvl="1" algn="ctr" eaLnBrk="0" hangingPunct="0"/>
            <a:r>
              <a:rPr lang="tr-TR" sz="2200" dirty="0">
                <a:solidFill>
                  <a:srgbClr val="0000FF"/>
                </a:solidFill>
                <a:latin typeface="Myriad Pro" pitchFamily="34" charset="0"/>
              </a:rPr>
              <a:t>     III- TÜKETİCİ SÖZLEŞMELERİ İLE İLGİLİ DÜZENLEMELER</a:t>
            </a:r>
          </a:p>
          <a:p>
            <a:pPr marL="1588" lvl="1" algn="just" eaLnBrk="0" hangingPunct="0"/>
            <a:endParaRPr lang="tr-TR" sz="2000" dirty="0">
              <a:solidFill>
                <a:srgbClr val="0000FF"/>
              </a:solidFill>
              <a:latin typeface="Myriad Pro" pitchFamily="34" charset="0"/>
            </a:endParaRPr>
          </a:p>
          <a:p>
            <a:pPr marL="1588" lvl="1" eaLnBrk="0" hangingPunct="0"/>
            <a:endParaRPr lang="tr-TR" sz="2000" dirty="0">
              <a:solidFill>
                <a:srgbClr val="FF0000"/>
              </a:solidFill>
              <a:latin typeface="Myriad Pro" pitchFamily="34" charset="0"/>
            </a:endParaRPr>
          </a:p>
          <a:p>
            <a:pPr marL="1588" lvl="1" eaLnBrk="0" hangingPunct="0"/>
            <a:r>
              <a:rPr lang="tr-TR" sz="2000" dirty="0">
                <a:solidFill>
                  <a:srgbClr val="FF0000"/>
                </a:solidFill>
                <a:latin typeface="Myriad Pro" pitchFamily="34" charset="0"/>
              </a:rPr>
              <a:t>        A- Ortak Hükümler (Madde 4)</a:t>
            </a:r>
          </a:p>
          <a:p>
            <a:pPr marL="1588" lvl="1" algn="just" eaLnBrk="0" hangingPunct="0"/>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smtClean="0">
                <a:latin typeface="Myriad Pro" pitchFamily="34" charset="0"/>
              </a:rPr>
              <a:t>Yeni düzenlemeye göre tüm </a:t>
            </a:r>
            <a:r>
              <a:rPr lang="tr-TR" sz="2000" dirty="0">
                <a:latin typeface="Myriad Pro" pitchFamily="34" charset="0"/>
              </a:rPr>
              <a:t>tüketici sözleşmeleri en az </a:t>
            </a:r>
            <a:r>
              <a:rPr lang="tr-TR" sz="2000" dirty="0" err="1">
                <a:latin typeface="Myriad Pro" pitchFamily="34" charset="0"/>
              </a:rPr>
              <a:t>oniki</a:t>
            </a:r>
            <a:r>
              <a:rPr lang="tr-TR" sz="2000" dirty="0">
                <a:latin typeface="Myriad Pro" pitchFamily="34" charset="0"/>
              </a:rPr>
              <a:t> punto büyüklüğünde ve okunabilir bir şekilde </a:t>
            </a:r>
            <a:r>
              <a:rPr lang="tr-TR" sz="2000" dirty="0" smtClean="0">
                <a:latin typeface="Myriad Pro" pitchFamily="34" charset="0"/>
              </a:rPr>
              <a:t>düzenlenmek zorunda olacaktır. </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Sözleşmede öngörülen </a:t>
            </a:r>
            <a:r>
              <a:rPr lang="tr-TR" sz="2000" dirty="0" smtClean="0">
                <a:latin typeface="Myriad Pro" pitchFamily="34" charset="0"/>
              </a:rPr>
              <a:t>koşulların, </a:t>
            </a:r>
            <a:r>
              <a:rPr lang="tr-TR" sz="2000" dirty="0">
                <a:latin typeface="Myriad Pro" pitchFamily="34" charset="0"/>
              </a:rPr>
              <a:t>sözleşme süresi içerisinde tüketici aleyhine </a:t>
            </a:r>
            <a:r>
              <a:rPr lang="tr-TR" sz="2000" dirty="0" smtClean="0">
                <a:latin typeface="Myriad Pro" pitchFamily="34" charset="0"/>
              </a:rPr>
              <a:t>değiştirilmesi yasaklanmıştır.</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Tüketiciden; haksız olarak ek bir bedel talep </a:t>
            </a:r>
            <a:r>
              <a:rPr lang="tr-TR" sz="2000" dirty="0" smtClean="0">
                <a:latin typeface="Myriad Pro" pitchFamily="34" charset="0"/>
              </a:rPr>
              <a:t>edilmesi yasaklanmıştır.</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Tüketiciden talep edilecek her türlü ücret ve masrafa ilişkin bilgilerin, sözleşmenin eki olarak tüketiciye ayrıca verilmesi </a:t>
            </a:r>
            <a:r>
              <a:rPr lang="tr-TR" sz="2000" dirty="0" smtClean="0">
                <a:latin typeface="Myriad Pro" pitchFamily="34" charset="0"/>
              </a:rPr>
              <a:t>zorunluluğu getirilmiştir.</a:t>
            </a:r>
            <a:endParaRPr lang="tr-TR" sz="2000" dirty="0">
              <a:latin typeface="Myriad Pro" pitchFamily="34" charset="0"/>
            </a:endParaRPr>
          </a:p>
          <a:p>
            <a:pPr algn="just"/>
            <a:endParaRPr lang="tr-TR" sz="2000" b="1" dirty="0">
              <a:solidFill>
                <a:srgbClr val="0070C0"/>
              </a:solidFill>
              <a:latin typeface="Myriad Pro" pitchFamily="34"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323850" y="980728"/>
            <a:ext cx="8208963" cy="5543550"/>
          </a:xfrm>
          <a:prstGeom prst="rect">
            <a:avLst/>
          </a:prstGeom>
          <a:noFill/>
          <a:ln w="9525">
            <a:noFill/>
            <a:miter lim="800000"/>
            <a:headEnd/>
            <a:tailEnd/>
          </a:ln>
        </p:spPr>
        <p:txBody>
          <a:bodyPr/>
          <a:lstStyle/>
          <a:p>
            <a:pPr marL="458788" lvl="1" indent="-457200" algn="just" eaLnBrk="0" hangingPunct="0">
              <a:buFontTx/>
              <a:buAutoNum type="alphaLcParenR"/>
            </a:pPr>
            <a:endParaRPr lang="tr-TR" sz="2000" dirty="0">
              <a:latin typeface="Myriad Pro" pitchFamily="34" charset="0"/>
            </a:endParaRPr>
          </a:p>
          <a:p>
            <a:pPr marL="458788" lvl="1" indent="-457200" algn="just" eaLnBrk="0" hangingPunct="0">
              <a:buFontTx/>
              <a:buAutoNum type="alphaLcParenR"/>
            </a:pPr>
            <a:endParaRPr lang="tr-TR" sz="2000" dirty="0" smtClean="0">
              <a:latin typeface="Myriad Pro" pitchFamily="34" charset="0"/>
            </a:endParaRPr>
          </a:p>
          <a:p>
            <a:pPr marL="458788" lvl="1" indent="-457200" algn="just" eaLnBrk="0" hangingPunct="0">
              <a:buFontTx/>
              <a:buAutoNum type="alphaLcParenR"/>
            </a:pPr>
            <a:endParaRPr lang="tr-TR" sz="2000" dirty="0">
              <a:latin typeface="Myriad Pro" pitchFamily="34" charset="0"/>
            </a:endParaRPr>
          </a:p>
          <a:p>
            <a:pPr marL="458788" lvl="1" indent="-457200" algn="just" eaLnBrk="0" hangingPunct="0"/>
            <a:r>
              <a:rPr lang="tr-TR" sz="2000" dirty="0">
                <a:latin typeface="Myriad Pro" pitchFamily="34" charset="0"/>
              </a:rPr>
              <a:t>	5) 	Bankacılık işlemlerinde faiz dışında hangi hizmetlerden ücret, 	komisyon ve masraf alınacağı hususu, Bakanlığımızın görüşü 	alınarak BDDK tarafından 	bu Kanunun ruhuna uygun olarak 	ve 	tüketiciyi koruyacak  </a:t>
            </a:r>
            <a:r>
              <a:rPr lang="tr-TR" sz="2000" dirty="0" smtClean="0">
                <a:latin typeface="Myriad Pro" pitchFamily="34" charset="0"/>
              </a:rPr>
              <a:t>şekilde  </a:t>
            </a:r>
            <a:r>
              <a:rPr lang="tr-TR" sz="2000" dirty="0">
                <a:latin typeface="Myriad Pro" pitchFamily="34" charset="0"/>
              </a:rPr>
              <a:t>belirlenecektir.</a:t>
            </a:r>
          </a:p>
          <a:p>
            <a:pPr marL="458788" lvl="1" indent="-457200" algn="just" eaLnBrk="0" hangingPunct="0">
              <a:buFont typeface="Calibri" pitchFamily="34" charset="0"/>
              <a:buAutoNum type="arabicParenR"/>
            </a:pPr>
            <a:endParaRPr lang="tr-TR" sz="2000" dirty="0">
              <a:latin typeface="Myriad Pro" pitchFamily="34" charset="0"/>
            </a:endParaRPr>
          </a:p>
          <a:p>
            <a:pPr marL="458788" lvl="1" indent="-457200" algn="just" eaLnBrk="0" hangingPunct="0"/>
            <a:r>
              <a:rPr lang="tr-TR" sz="2000" dirty="0" smtClean="0">
                <a:latin typeface="Myriad Pro" pitchFamily="34" charset="0"/>
              </a:rPr>
              <a:t>	6</a:t>
            </a:r>
            <a:r>
              <a:rPr lang="tr-TR" sz="2000" dirty="0">
                <a:latin typeface="Myriad Pro" pitchFamily="34" charset="0"/>
              </a:rPr>
              <a:t>) 	</a:t>
            </a:r>
            <a:r>
              <a:rPr lang="tr-TR" sz="2000" dirty="0" smtClean="0">
                <a:latin typeface="Myriad Pro" pitchFamily="34" charset="0"/>
              </a:rPr>
              <a:t>Yasanın yürürlüğe girmesiyle birlikte kart çıkaran kuruluşlar 	tüketicilere </a:t>
            </a:r>
            <a:r>
              <a:rPr lang="tr-TR" sz="2000" dirty="0">
                <a:latin typeface="Myriad Pro" pitchFamily="34" charset="0"/>
              </a:rPr>
              <a:t>yıllık üyelik aidatı ve benzeri isim altında ücret tahsil </a:t>
            </a:r>
            <a:r>
              <a:rPr lang="tr-TR" sz="2000" dirty="0" smtClean="0">
                <a:latin typeface="Myriad Pro" pitchFamily="34" charset="0"/>
              </a:rPr>
              <a:t>	etmedikleri bir kredi kartı sunmak zorunda olacaktır.</a:t>
            </a:r>
            <a:endParaRPr lang="tr-TR" sz="2000" dirty="0">
              <a:latin typeface="Myriad Pro" pitchFamily="34" charset="0"/>
            </a:endParaRPr>
          </a:p>
          <a:p>
            <a:pPr marL="458788" lvl="1" indent="-457200" algn="just" eaLnBrk="0" hangingPunct="0"/>
            <a:endParaRPr lang="tr-TR" sz="2000" dirty="0">
              <a:latin typeface="Myriad Pro" pitchFamily="34" charset="0"/>
            </a:endParaRPr>
          </a:p>
          <a:p>
            <a:pPr marL="458788" lvl="1" indent="-457200" algn="just" eaLnBrk="0" hangingPunct="0"/>
            <a:r>
              <a:rPr lang="tr-TR" sz="2000" dirty="0" smtClean="0">
                <a:latin typeface="Myriad Pro" pitchFamily="34" charset="0"/>
              </a:rPr>
              <a:t>	7</a:t>
            </a:r>
            <a:r>
              <a:rPr lang="tr-TR" sz="2000" dirty="0">
                <a:latin typeface="Myriad Pro" pitchFamily="34" charset="0"/>
              </a:rPr>
              <a:t>) 	Türk Borçlar Kanunu ve Kredi Kartları Kanununda olduğu gibi bu </a:t>
            </a:r>
            <a:r>
              <a:rPr lang="tr-TR" sz="2000" dirty="0" smtClean="0">
                <a:latin typeface="Myriad Pro" pitchFamily="34" charset="0"/>
              </a:rPr>
              <a:t>	Kanunla da </a:t>
            </a:r>
            <a:r>
              <a:rPr lang="tr-TR" sz="2000" dirty="0">
                <a:latin typeface="Myriad Pro" pitchFamily="34" charset="0"/>
              </a:rPr>
              <a:t>temerrüt hali de dâhil olmak üzere, tüketici işlemlerinde </a:t>
            </a:r>
            <a:r>
              <a:rPr lang="tr-TR" sz="2000" dirty="0" smtClean="0">
                <a:latin typeface="Myriad Pro" pitchFamily="34" charset="0"/>
              </a:rPr>
              <a:t>	bileşik </a:t>
            </a:r>
            <a:r>
              <a:rPr lang="tr-TR" sz="2000" dirty="0">
                <a:latin typeface="Myriad Pro" pitchFamily="34" charset="0"/>
              </a:rPr>
              <a:t>faiz uygulanmasına son </a:t>
            </a:r>
            <a:r>
              <a:rPr lang="tr-TR" sz="2000" dirty="0" smtClean="0">
                <a:latin typeface="Myriad Pro" pitchFamily="34" charset="0"/>
              </a:rPr>
              <a:t>verilmiştir.</a:t>
            </a:r>
          </a:p>
          <a:p>
            <a:pPr marL="458788" lvl="1" indent="-457200" algn="just" eaLnBrk="0" hangingPunct="0"/>
            <a:endParaRPr lang="tr-TR" sz="2000" dirty="0">
              <a:latin typeface="Myriad Pro" pitchFamily="34" charset="0"/>
            </a:endParaRPr>
          </a:p>
          <a:p>
            <a:pPr marL="458788" lvl="1" indent="-457200" algn="just" eaLnBrk="0" hangingPunct="0"/>
            <a:r>
              <a:rPr lang="tr-TR" sz="2000" dirty="0" smtClean="0">
                <a:latin typeface="Myriad Pro" pitchFamily="34" charset="0"/>
              </a:rPr>
              <a:t>	8)  Katılım bankaları da bu Kanun’un tüm </a:t>
            </a:r>
            <a:r>
              <a:rPr lang="tr-TR" sz="2000" dirty="0">
                <a:latin typeface="Myriad Pro" pitchFamily="34" charset="0"/>
              </a:rPr>
              <a:t>düzenlemeleri yönünden </a:t>
            </a:r>
            <a:r>
              <a:rPr lang="tr-TR" sz="2000" dirty="0" smtClean="0">
                <a:latin typeface="Myriad Pro" pitchFamily="34" charset="0"/>
              </a:rPr>
              <a:t>kapsam içerisinde olacaktır. </a:t>
            </a:r>
          </a:p>
          <a:p>
            <a:pPr marL="458788" lvl="1" indent="-457200" algn="just" eaLnBrk="0" hangingPunct="0"/>
            <a:endParaRPr lang="tr-TR" sz="2000" dirty="0">
              <a:latin typeface="Myriad Pro" pitchFamily="34" charset="0"/>
            </a:endParaRPr>
          </a:p>
          <a:p>
            <a:pPr marL="458788" lvl="1" indent="-457200" algn="just" eaLnBrk="0" hangingPunct="0"/>
            <a:endParaRPr lang="tr-TR" sz="2200" dirty="0">
              <a:latin typeface="Myriad Pro" pitchFamily="34" charset="0"/>
            </a:endParaRPr>
          </a:p>
          <a:p>
            <a:pPr marL="458788" lvl="1" indent="-457200" algn="just" eaLnBrk="0" hangingPunct="0"/>
            <a:endParaRPr lang="tr-TR" sz="2000" dirty="0">
              <a:latin typeface="Myriad Pro" pitchFamily="34" charset="0"/>
            </a:endParaRPr>
          </a:p>
        </p:txBody>
      </p:sp>
      <p:sp>
        <p:nvSpPr>
          <p:cNvPr id="64515" name="2 Dikdörtgen"/>
          <p:cNvSpPr>
            <a:spLocks noChangeArrowheads="1"/>
          </p:cNvSpPr>
          <p:nvPr/>
        </p:nvSpPr>
        <p:spPr bwMode="auto">
          <a:xfrm>
            <a:off x="395536" y="355030"/>
            <a:ext cx="8856662" cy="1395412"/>
          </a:xfrm>
          <a:prstGeom prst="rect">
            <a:avLst/>
          </a:prstGeom>
          <a:noFill/>
          <a:ln w="9525">
            <a:noFill/>
            <a:miter lim="800000"/>
            <a:headEnd/>
            <a:tailEnd/>
          </a:ln>
        </p:spPr>
        <p:txBody>
          <a:bodyPr>
            <a:spAutoFit/>
          </a:bodyPr>
          <a:lstStyle/>
          <a:p>
            <a:pPr marL="1588" lvl="1" algn="ctr"/>
            <a:endParaRPr lang="tr-TR" sz="2200" dirty="0">
              <a:solidFill>
                <a:srgbClr val="0000FF"/>
              </a:solidFill>
              <a:latin typeface="Myriad Pro" pitchFamily="34" charset="0"/>
            </a:endParaRPr>
          </a:p>
          <a:p>
            <a:pPr marL="1588" lvl="1" algn="ctr"/>
            <a:r>
              <a:rPr lang="tr-TR" sz="22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323850" y="1155700"/>
            <a:ext cx="8208963" cy="5543550"/>
          </a:xfrm>
          <a:prstGeom prst="rect">
            <a:avLst/>
          </a:prstGeom>
          <a:noFill/>
          <a:ln w="9525">
            <a:noFill/>
            <a:miter lim="800000"/>
            <a:headEnd/>
            <a:tailEnd/>
          </a:ln>
        </p:spPr>
        <p:txBody>
          <a:bodyPr/>
          <a:lstStyle/>
          <a:p>
            <a:pPr marL="898525" lvl="1" eaLnBrk="0" hangingPunct="0"/>
            <a:endParaRPr lang="tr-TR" sz="2000" dirty="0">
              <a:latin typeface="Myriad Pro" pitchFamily="34" charset="0"/>
            </a:endParaRPr>
          </a:p>
          <a:p>
            <a:pPr marL="898525" lvl="1" eaLnBrk="0" hangingPunct="0"/>
            <a:endParaRPr lang="tr-TR" sz="2000" dirty="0">
              <a:solidFill>
                <a:srgbClr val="FF0000"/>
              </a:solidFill>
              <a:latin typeface="Myriad Pro" pitchFamily="34" charset="0"/>
            </a:endParaRPr>
          </a:p>
          <a:p>
            <a:pPr marL="898525" lvl="1" eaLnBrk="0" hangingPunct="0"/>
            <a:r>
              <a:rPr lang="tr-TR" sz="2000" dirty="0">
                <a:solidFill>
                  <a:srgbClr val="FF0000"/>
                </a:solidFill>
                <a:latin typeface="Myriad Pro" pitchFamily="34" charset="0"/>
              </a:rPr>
              <a:t>B- </a:t>
            </a:r>
            <a:r>
              <a:rPr lang="tr-TR" sz="2200" dirty="0">
                <a:solidFill>
                  <a:srgbClr val="FF0000"/>
                </a:solidFill>
                <a:latin typeface="Myriad Pro" pitchFamily="34" charset="0"/>
              </a:rPr>
              <a:t>Cayma Hakkı Süreleri Yeniden Düzenlenmiştir.</a:t>
            </a:r>
          </a:p>
          <a:p>
            <a:pPr marL="342900" indent="-342900" algn="just">
              <a:buFont typeface="Wingdings" pitchFamily="2" charset="2"/>
              <a:buChar char="ü"/>
            </a:pPr>
            <a:endParaRPr lang="tr-TR" sz="2200" dirty="0">
              <a:latin typeface="Myriad Pro" pitchFamily="34" charset="0"/>
            </a:endParaRPr>
          </a:p>
          <a:p>
            <a:pPr marL="898525" lvl="1" algn="just">
              <a:buFont typeface="Wingdings" pitchFamily="2" charset="2"/>
              <a:buChar char="ü"/>
            </a:pPr>
            <a:r>
              <a:rPr lang="tr-TR" sz="2000" dirty="0">
                <a:latin typeface="Myriad Pro" pitchFamily="34" charset="0"/>
              </a:rPr>
              <a:t>İşyeri dışında (kapıdan) yapılan satışlarda ve mesafeli satışlarda 7 gün, devre tatil sözleşmelerinde ise 10 gün olan cayma süreleri 14 güne çıkarılmıştır.</a:t>
            </a:r>
          </a:p>
          <a:p>
            <a:pPr marL="342900" indent="-342900" algn="just">
              <a:buFont typeface="Wingdings" pitchFamily="2" charset="2"/>
              <a:buChar char="ü"/>
            </a:pPr>
            <a:endParaRPr lang="tr-TR" sz="2000" dirty="0">
              <a:latin typeface="Myriad Pro" pitchFamily="34" charset="0"/>
            </a:endParaRPr>
          </a:p>
          <a:p>
            <a:pPr marL="898525" lvl="1" algn="just">
              <a:buFont typeface="Wingdings" pitchFamily="2" charset="2"/>
              <a:buChar char="ü"/>
            </a:pPr>
            <a:r>
              <a:rPr lang="tr-TR" sz="2000" dirty="0">
                <a:latin typeface="Myriad Pro" pitchFamily="34" charset="0"/>
              </a:rPr>
              <a:t>Ön ödemeli </a:t>
            </a:r>
            <a:r>
              <a:rPr lang="tr-TR" sz="2000" dirty="0" smtClean="0">
                <a:latin typeface="Myriad Pro" pitchFamily="34" charset="0"/>
              </a:rPr>
              <a:t>konut satışları, </a:t>
            </a:r>
            <a:r>
              <a:rPr lang="tr-TR" sz="2000" dirty="0">
                <a:latin typeface="Myriad Pro" pitchFamily="34" charset="0"/>
              </a:rPr>
              <a:t>tüketici kredisi sözleşmeleri ve finansal hizmetlere ilişkin mesafeli sözleşmelerde tüketicilere 14 günlük; taksitle satış sözleşmelerinde ise Borçlar Kanununa paralel olarak 7 günlük cayma hakkı getirilmiştir.</a:t>
            </a:r>
          </a:p>
          <a:p>
            <a:pPr marL="898525" lvl="1" algn="just" eaLnBrk="0" hangingPunct="0"/>
            <a:endParaRPr lang="tr-TR" sz="2000" dirty="0">
              <a:latin typeface="Myriad Pro" pitchFamily="34" charset="0"/>
            </a:endParaRPr>
          </a:p>
        </p:txBody>
      </p:sp>
      <p:sp>
        <p:nvSpPr>
          <p:cNvPr id="65539"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Rot="1" noChangeArrowheads="1"/>
          </p:cNvSpPr>
          <p:nvPr/>
        </p:nvSpPr>
        <p:spPr bwMode="auto">
          <a:xfrm>
            <a:off x="395288" y="2205038"/>
            <a:ext cx="7705725" cy="4059237"/>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6563" name="Title 1"/>
          <p:cNvSpPr txBox="1">
            <a:spLocks/>
          </p:cNvSpPr>
          <p:nvPr/>
        </p:nvSpPr>
        <p:spPr bwMode="auto">
          <a:xfrm>
            <a:off x="468313" y="404813"/>
            <a:ext cx="8207375" cy="5545137"/>
          </a:xfrm>
          <a:prstGeom prst="rect">
            <a:avLst/>
          </a:prstGeom>
          <a:noFill/>
          <a:ln w="9525">
            <a:noFill/>
            <a:miter lim="800000"/>
            <a:headEnd/>
            <a:tailEnd/>
          </a:ln>
        </p:spPr>
        <p:txBody>
          <a:bodyPr/>
          <a:lstStyle/>
          <a:p>
            <a:pPr marL="342900" indent="-342900" algn="ctr" eaLnBrk="0" hangingPunct="0"/>
            <a:endParaRPr lang="tr-TR" b="1" dirty="0">
              <a:solidFill>
                <a:srgbClr val="FF0000"/>
              </a:solidFill>
            </a:endParaRPr>
          </a:p>
          <a:p>
            <a:pPr marL="342900" indent="-342900" algn="ctr" eaLnBrk="0" hangingPunct="0"/>
            <a:endParaRPr lang="tr-TR" b="1" dirty="0">
              <a:solidFill>
                <a:srgbClr val="FF0000"/>
              </a:solidFill>
            </a:endParaRPr>
          </a:p>
          <a:p>
            <a:pPr marL="342900" indent="-342900" eaLnBrk="0" hangingPunct="0"/>
            <a:endParaRPr lang="tr-TR" b="1" dirty="0"/>
          </a:p>
          <a:p>
            <a:pPr marL="342900" indent="-342900" eaLnBrk="0" hangingPunct="0">
              <a:buFont typeface="Wingdings" pitchFamily="2" charset="2"/>
              <a:buChar char="Ø"/>
            </a:pPr>
            <a:endParaRPr lang="tr-TR" b="1" dirty="0"/>
          </a:p>
          <a:p>
            <a:pPr marL="342900" indent="-342900" algn="just" eaLnBrk="0" hangingPunct="0"/>
            <a:r>
              <a:rPr lang="tr-TR" sz="2000" dirty="0">
                <a:solidFill>
                  <a:srgbClr val="FF0000"/>
                </a:solidFill>
                <a:latin typeface="Myriad Pro" pitchFamily="34" charset="0"/>
              </a:rPr>
              <a:t>C- Ayıplı mal ve hizmette tüketiciye sağlanan haklar tüketici lehine </a:t>
            </a:r>
            <a:r>
              <a:rPr lang="tr-TR" sz="2000" dirty="0" smtClean="0">
                <a:solidFill>
                  <a:srgbClr val="FF0000"/>
                </a:solidFill>
                <a:latin typeface="Myriad Pro" pitchFamily="34" charset="0"/>
              </a:rPr>
              <a:t>genişletilmektedir (MADDE </a:t>
            </a:r>
            <a:r>
              <a:rPr lang="tr-TR" sz="2000" dirty="0">
                <a:solidFill>
                  <a:srgbClr val="FF0000"/>
                </a:solidFill>
                <a:latin typeface="Myriad Pro" pitchFamily="34" charset="0"/>
              </a:rPr>
              <a:t>8-16</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342900" indent="-342900" algn="just" eaLnBrk="0" hangingPunct="0">
              <a:buFont typeface="Wingdings" pitchFamily="2" charset="2"/>
              <a:buChar char="ü"/>
            </a:pPr>
            <a:endParaRPr lang="tr-TR" b="1" dirty="0"/>
          </a:p>
          <a:p>
            <a:pPr marL="1200150" lvl="1" indent="-457200" algn="just" eaLnBrk="0" hangingPunct="0">
              <a:buFontTx/>
              <a:buAutoNum type="arabicParenR"/>
            </a:pPr>
            <a:r>
              <a:rPr lang="tr-TR" dirty="0">
                <a:latin typeface="Myriad Pro" pitchFamily="34" charset="0"/>
              </a:rPr>
              <a:t>Mevcut Kanunda da olduğu gibi ayıplı mallarda satıcının sorumluluğu taşınır mallarda, malın tesliminden itibaren 2 yıl, taşınmaz mallarda ise 5 yıl olarak belirlenmiştir.</a:t>
            </a:r>
          </a:p>
          <a:p>
            <a:pPr marL="1200150" lvl="1" indent="-457200" algn="just" eaLnBrk="0" hangingPunct="0">
              <a:buFontTx/>
              <a:buAutoNum type="arabicParenR"/>
            </a:pPr>
            <a:r>
              <a:rPr lang="tr-TR" dirty="0">
                <a:latin typeface="Myriad Pro" pitchFamily="34" charset="0"/>
              </a:rPr>
              <a:t>Zamanaşımı süresi içerisinde kalmak kaydıyla, ilk 6 ay içinde ortaya çıkan ayıplarda malın ayıplı olmadığını satıcı ispat edecektir. </a:t>
            </a:r>
          </a:p>
          <a:p>
            <a:pPr marL="1200150" lvl="1" indent="-457200" algn="just" eaLnBrk="0" hangingPunct="0">
              <a:buFontTx/>
              <a:buAutoNum type="arabicParenR"/>
            </a:pPr>
            <a:r>
              <a:rPr lang="tr-TR" dirty="0">
                <a:latin typeface="Myriad Pro" pitchFamily="34" charset="0"/>
              </a:rPr>
              <a:t>Ayıp, ağır kusur veya hile ile gizlenmişse zamanaşımı süresinden yararlanılamaz.</a:t>
            </a:r>
          </a:p>
          <a:p>
            <a:pPr marL="1200150" lvl="1" indent="-457200" algn="just" eaLnBrk="0" hangingPunct="0">
              <a:buFontTx/>
              <a:buAutoNum type="arabicParenR"/>
            </a:pPr>
            <a:r>
              <a:rPr lang="tr-TR" dirty="0" smtClean="0">
                <a:latin typeface="Myriad Pro" pitchFamily="34" charset="0"/>
              </a:rPr>
              <a:t>Tüketicilerimiz yeni Kanunla birlikte, mevcut </a:t>
            </a:r>
            <a:r>
              <a:rPr lang="tr-TR" dirty="0">
                <a:latin typeface="Myriad Pro" pitchFamily="34" charset="0"/>
              </a:rPr>
              <a:t>Kanunda da bulunan </a:t>
            </a:r>
          </a:p>
          <a:p>
            <a:pPr marL="2114550" lvl="3" indent="-514350" algn="just" eaLnBrk="0" hangingPunct="0">
              <a:buFont typeface="Calibri" pitchFamily="34" charset="0"/>
              <a:buNone/>
            </a:pPr>
            <a:r>
              <a:rPr lang="tr-TR" dirty="0">
                <a:latin typeface="Myriad Pro" pitchFamily="34" charset="0"/>
              </a:rPr>
              <a:t>a) Sözleşmeden dönme,</a:t>
            </a:r>
          </a:p>
          <a:p>
            <a:pPr marL="2114550" lvl="3" indent="-514350" algn="just" eaLnBrk="0" hangingPunct="0">
              <a:buFont typeface="Calibri" pitchFamily="34" charset="0"/>
              <a:buNone/>
            </a:pPr>
            <a:r>
              <a:rPr lang="tr-TR" dirty="0">
                <a:latin typeface="Myriad Pro" pitchFamily="34" charset="0"/>
              </a:rPr>
              <a:t>b) Ayıp oranında satış bedelinden indirim isteme,</a:t>
            </a:r>
          </a:p>
          <a:p>
            <a:pPr marL="2114550" lvl="3" indent="-514350" algn="just" eaLnBrk="0" hangingPunct="0">
              <a:buFont typeface="Calibri" pitchFamily="34" charset="0"/>
              <a:buNone/>
            </a:pPr>
            <a:r>
              <a:rPr lang="tr-TR" dirty="0">
                <a:latin typeface="Myriad Pro" pitchFamily="34" charset="0"/>
              </a:rPr>
              <a:t>c) Ücretsiz onarım,</a:t>
            </a:r>
          </a:p>
          <a:p>
            <a:pPr marL="2114550" lvl="3" indent="-514350" algn="just" eaLnBrk="0" hangingPunct="0">
              <a:buFont typeface="Calibri" pitchFamily="34" charset="0"/>
              <a:buNone/>
            </a:pPr>
            <a:r>
              <a:rPr lang="tr-TR" dirty="0">
                <a:latin typeface="Myriad Pro" pitchFamily="34" charset="0"/>
              </a:rPr>
              <a:t>d) Satılanın ayıpsız </a:t>
            </a:r>
            <a:r>
              <a:rPr lang="tr-TR" dirty="0" smtClean="0">
                <a:latin typeface="Myriad Pro" pitchFamily="34" charset="0"/>
              </a:rPr>
              <a:t>misli </a:t>
            </a:r>
            <a:r>
              <a:rPr lang="tr-TR" dirty="0">
                <a:latin typeface="Myriad Pro" pitchFamily="34" charset="0"/>
              </a:rPr>
              <a:t>ile değiştirilmesini isteme</a:t>
            </a:r>
          </a:p>
          <a:p>
            <a:pPr marL="342900" indent="-342900" algn="just" eaLnBrk="0" hangingPunct="0"/>
            <a:r>
              <a:rPr lang="tr-TR" dirty="0">
                <a:latin typeface="Myriad Pro" pitchFamily="34" charset="0"/>
              </a:rPr>
              <a:t>                   seçimlik </a:t>
            </a:r>
            <a:r>
              <a:rPr lang="tr-TR" dirty="0" smtClean="0">
                <a:latin typeface="Myriad Pro" pitchFamily="34" charset="0"/>
              </a:rPr>
              <a:t>haklarını kullanabilecektir.</a:t>
            </a:r>
            <a:endParaRPr lang="tr-TR" dirty="0">
              <a:latin typeface="Myriad Pro" pitchFamily="34" charset="0"/>
            </a:endParaRPr>
          </a:p>
          <a:p>
            <a:pPr marL="2114550" lvl="3" indent="-514350" algn="just" eaLnBrk="0" hangingPunct="0"/>
            <a:endParaRPr lang="tr-TR" dirty="0">
              <a:solidFill>
                <a:srgbClr val="0000FF"/>
              </a:solidFill>
            </a:endParaRPr>
          </a:p>
          <a:p>
            <a:pPr marL="1200150" lvl="1" indent="-457200" algn="just" eaLnBrk="0" hangingPunct="0"/>
            <a:endParaRPr lang="tr-TR" dirty="0">
              <a:solidFill>
                <a:srgbClr val="0000FF"/>
              </a:solidFill>
              <a:latin typeface="Myriad Pro" pitchFamily="34" charset="0"/>
            </a:endParaRPr>
          </a:p>
          <a:p>
            <a:pPr marL="342900" indent="-342900" algn="just" eaLnBrk="0" hangingPunct="0"/>
            <a:endParaRPr lang="tr-TR" dirty="0">
              <a:solidFill>
                <a:srgbClr val="0000FF"/>
              </a:solidFill>
            </a:endParaRPr>
          </a:p>
          <a:p>
            <a:pPr marL="342900" indent="-342900" eaLnBrk="0" hangingPunct="0"/>
            <a:endParaRPr lang="tr-TR" sz="2000" dirty="0"/>
          </a:p>
          <a:p>
            <a:pPr marL="342900" indent="-342900" algn="just"/>
            <a:endParaRPr lang="tr-TR" sz="2000" b="1" dirty="0">
              <a:solidFill>
                <a:srgbClr val="0070C0"/>
              </a:solidFill>
              <a:latin typeface="Myriad Pro" pitchFamily="34" charset="0"/>
              <a:cs typeface="Arial" charset="0"/>
            </a:endParaRPr>
          </a:p>
        </p:txBody>
      </p:sp>
      <p:sp>
        <p:nvSpPr>
          <p:cNvPr id="66564"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67587" name="Title 1"/>
          <p:cNvSpPr txBox="1">
            <a:spLocks/>
          </p:cNvSpPr>
          <p:nvPr/>
        </p:nvSpPr>
        <p:spPr bwMode="auto">
          <a:xfrm>
            <a:off x="468312" y="1111804"/>
            <a:ext cx="8207375" cy="5040312"/>
          </a:xfrm>
          <a:prstGeom prst="rect">
            <a:avLst/>
          </a:prstGeom>
          <a:noFill/>
          <a:ln w="9525">
            <a:noFill/>
            <a:miter lim="800000"/>
            <a:headEnd/>
            <a:tailEnd/>
          </a:ln>
        </p:spPr>
        <p:txBody>
          <a:bodyPr/>
          <a:lstStyle/>
          <a:p>
            <a:pPr algn="just" eaLnBrk="0" hangingPunct="0"/>
            <a:endParaRPr lang="tr-TR" sz="2000" dirty="0">
              <a:solidFill>
                <a:srgbClr val="0000FF"/>
              </a:solidFill>
              <a:latin typeface="Myriad Pro" pitchFamily="34" charset="0"/>
            </a:endParaRPr>
          </a:p>
          <a:p>
            <a:pPr algn="just" eaLnBrk="0" hangingPunct="0"/>
            <a:r>
              <a:rPr lang="tr-TR" sz="1900" dirty="0">
                <a:solidFill>
                  <a:srgbClr val="FF0000"/>
                </a:solidFill>
                <a:latin typeface="Myriad Pro" pitchFamily="34" charset="0"/>
              </a:rPr>
              <a:t>D- Tüketici kredisi ve konut finansmanı (</a:t>
            </a:r>
            <a:r>
              <a:rPr lang="tr-TR" sz="1900" dirty="0" err="1">
                <a:solidFill>
                  <a:srgbClr val="FF0000"/>
                </a:solidFill>
                <a:latin typeface="Myriad Pro" pitchFamily="34" charset="0"/>
              </a:rPr>
              <a:t>mortgage</a:t>
            </a:r>
            <a:r>
              <a:rPr lang="tr-TR" sz="1900" dirty="0">
                <a:solidFill>
                  <a:srgbClr val="FF0000"/>
                </a:solidFill>
                <a:latin typeface="Myriad Pro" pitchFamily="34" charset="0"/>
              </a:rPr>
              <a:t>) sözleşmelerinde tüketiciye tanınan haklar </a:t>
            </a:r>
            <a:r>
              <a:rPr lang="tr-TR" sz="1900" dirty="0" smtClean="0">
                <a:solidFill>
                  <a:srgbClr val="FF0000"/>
                </a:solidFill>
                <a:latin typeface="Myriad Pro" pitchFamily="34" charset="0"/>
              </a:rPr>
              <a:t>genişletilmektedir (MADDE </a:t>
            </a:r>
            <a:r>
              <a:rPr lang="tr-TR" sz="1900" dirty="0">
                <a:solidFill>
                  <a:srgbClr val="FF0000"/>
                </a:solidFill>
                <a:latin typeface="Myriad Pro" pitchFamily="34" charset="0"/>
              </a:rPr>
              <a:t>22-39</a:t>
            </a:r>
            <a:r>
              <a:rPr lang="tr-TR" sz="1900" dirty="0" smtClean="0">
                <a:solidFill>
                  <a:srgbClr val="FF0000"/>
                </a:solidFill>
                <a:latin typeface="Myriad Pro" pitchFamily="34" charset="0"/>
              </a:rPr>
              <a:t>).</a:t>
            </a:r>
          </a:p>
          <a:p>
            <a:pPr algn="just" eaLnBrk="0" hangingPunct="0"/>
            <a:endParaRPr lang="tr-TR" sz="1900" dirty="0">
              <a:solidFill>
                <a:srgbClr val="FF0000"/>
              </a:solidFill>
              <a:latin typeface="Myriad Pro" pitchFamily="34" charset="0"/>
            </a:endParaRPr>
          </a:p>
          <a:p>
            <a:pPr algn="just" eaLnBrk="0" hangingPunct="0"/>
            <a:endParaRPr lang="tr-TR" sz="1000" dirty="0">
              <a:solidFill>
                <a:srgbClr val="0070C0"/>
              </a:solidFill>
              <a:latin typeface="Myriad Pro" pitchFamily="34" charset="0"/>
            </a:endParaRPr>
          </a:p>
          <a:p>
            <a:pPr marL="1085850" lvl="1" indent="-342900" algn="just" eaLnBrk="0" hangingPunct="0">
              <a:buFontTx/>
              <a:buAutoNum type="arabicParenR"/>
            </a:pPr>
            <a:r>
              <a:rPr lang="tr-TR" dirty="0" smtClean="0">
                <a:latin typeface="Myriad Pro" pitchFamily="34" charset="0"/>
              </a:rPr>
              <a:t>Kredi </a:t>
            </a:r>
            <a:r>
              <a:rPr lang="tr-TR" dirty="0">
                <a:latin typeface="Myriad Pro" pitchFamily="34" charset="0"/>
              </a:rPr>
              <a:t>sözleşmesi imzalanmadan önce, </a:t>
            </a:r>
            <a:r>
              <a:rPr lang="tr-TR" dirty="0" smtClean="0">
                <a:latin typeface="Myriad Pro" pitchFamily="34" charset="0"/>
              </a:rPr>
              <a:t>tüketicinin </a:t>
            </a:r>
            <a:r>
              <a:rPr lang="tr-TR" dirty="0">
                <a:latin typeface="Myriad Pro" pitchFamily="34" charset="0"/>
              </a:rPr>
              <a:t>sözleşme şartları ile ilgili </a:t>
            </a:r>
            <a:r>
              <a:rPr lang="tr-TR" dirty="0" smtClean="0">
                <a:latin typeface="Myriad Pro" pitchFamily="34" charset="0"/>
              </a:rPr>
              <a:t>bilgilendirilmesi zorunlu kılınmıştır.</a:t>
            </a:r>
            <a:endParaRPr lang="tr-TR" dirty="0">
              <a:latin typeface="Myriad Pro" pitchFamily="34" charset="0"/>
            </a:endParaRPr>
          </a:p>
          <a:p>
            <a:pPr marL="1085850" lvl="1" indent="-342900" algn="just" eaLnBrk="0" hangingPunct="0">
              <a:buFontTx/>
              <a:buAutoNum type="arabicParenR"/>
            </a:pPr>
            <a:endParaRPr lang="tr-TR" dirty="0">
              <a:latin typeface="Myriad Pro" pitchFamily="34" charset="0"/>
            </a:endParaRPr>
          </a:p>
          <a:p>
            <a:pPr marL="1085850" lvl="1" indent="-342900" algn="just" eaLnBrk="0" hangingPunct="0">
              <a:buFontTx/>
              <a:buAutoNum type="arabicParenR"/>
            </a:pPr>
            <a:r>
              <a:rPr lang="tr-TR" dirty="0" smtClean="0">
                <a:latin typeface="Myriad Pro" pitchFamily="34" charset="0"/>
              </a:rPr>
              <a:t>Tüketicilere, </a:t>
            </a:r>
            <a:r>
              <a:rPr lang="tr-TR" dirty="0">
                <a:latin typeface="Myriad Pro" pitchFamily="34" charset="0"/>
              </a:rPr>
              <a:t>tüketici kredisi sözleşmesinden 14 gün içinde </a:t>
            </a:r>
            <a:r>
              <a:rPr lang="tr-TR" dirty="0" smtClean="0">
                <a:latin typeface="Myriad Pro" pitchFamily="34" charset="0"/>
              </a:rPr>
              <a:t>cayma hakkı getirilmiştir.</a:t>
            </a:r>
            <a:endParaRPr lang="tr-TR" dirty="0">
              <a:latin typeface="Myriad Pro" pitchFamily="34" charset="0"/>
            </a:endParaRPr>
          </a:p>
          <a:p>
            <a:pPr marL="1085850" lvl="1" indent="-342900" algn="just" eaLnBrk="0" hangingPunct="0">
              <a:buFontTx/>
              <a:buAutoNum type="arabicParenR"/>
            </a:pPr>
            <a:endParaRPr lang="tr-TR" dirty="0">
              <a:latin typeface="Myriad Pro" pitchFamily="34" charset="0"/>
            </a:endParaRPr>
          </a:p>
          <a:p>
            <a:pPr marL="1085850" lvl="1" indent="-342900" algn="just" eaLnBrk="0" hangingPunct="0">
              <a:buFontTx/>
              <a:buAutoNum type="arabicParenR"/>
            </a:pPr>
            <a:r>
              <a:rPr lang="tr-TR" dirty="0">
                <a:latin typeface="Myriad Pro" pitchFamily="34" charset="0"/>
              </a:rPr>
              <a:t>Tüketicinin açık talebi olmaksızın krediyle ilgili sigorta </a:t>
            </a:r>
            <a:r>
              <a:rPr lang="tr-TR" dirty="0" smtClean="0">
                <a:latin typeface="Myriad Pro" pitchFamily="34" charset="0"/>
              </a:rPr>
              <a:t>yaptırılması yasaklanmış, </a:t>
            </a:r>
            <a:r>
              <a:rPr lang="tr-TR" dirty="0">
                <a:latin typeface="Myriad Pro" pitchFamily="34" charset="0"/>
              </a:rPr>
              <a:t>tüketicinin sigorta yaptırmak istemesi halinde ise istediği sigorta şirketi ile imzaladığı poliçe kredi veren tarafından kabul edilmek zorunda olacaktır</a:t>
            </a:r>
            <a:r>
              <a:rPr lang="tr-TR" dirty="0" smtClean="0">
                <a:latin typeface="Myriad Pro" pitchFamily="34" charset="0"/>
              </a:rPr>
              <a:t>.</a:t>
            </a:r>
          </a:p>
          <a:p>
            <a:pPr eaLnBrk="0" hangingPunct="0"/>
            <a:endParaRPr lang="tr-TR" b="1" dirty="0">
              <a:solidFill>
                <a:srgbClr val="0070C0"/>
              </a:solidFill>
              <a:latin typeface="Myriad Pro" pitchFamily="34" charset="0"/>
              <a:cs typeface="Arial" charset="0"/>
            </a:endParaRPr>
          </a:p>
        </p:txBody>
      </p:sp>
      <p:sp>
        <p:nvSpPr>
          <p:cNvPr id="67588" name="2 Dikdörtgen"/>
          <p:cNvSpPr>
            <a:spLocks noChangeArrowheads="1"/>
          </p:cNvSpPr>
          <p:nvPr/>
        </p:nvSpPr>
        <p:spPr bwMode="auto">
          <a:xfrm>
            <a:off x="287338" y="332656"/>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Rot="1" noChangeArrowheads="1"/>
          </p:cNvSpPr>
          <p:nvPr/>
        </p:nvSpPr>
        <p:spPr bwMode="auto">
          <a:xfrm>
            <a:off x="323849" y="260648"/>
            <a:ext cx="8569325" cy="6048375"/>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algn="ctr">
              <a:spcBef>
                <a:spcPts val="400"/>
              </a:spcBef>
              <a:buClr>
                <a:schemeClr val="tx1"/>
              </a:buClr>
            </a:pPr>
            <a:r>
              <a:rPr lang="tr-TR" sz="2800" dirty="0">
                <a:solidFill>
                  <a:srgbClr val="0000FF"/>
                </a:solidFill>
                <a:latin typeface="Myriad Pro" pitchFamily="34" charset="0"/>
              </a:rPr>
              <a:t>SUNUM PLANI</a:t>
            </a:r>
          </a:p>
          <a:p>
            <a:pPr marL="358775">
              <a:spcBef>
                <a:spcPts val="400"/>
              </a:spcBef>
              <a:buClr>
                <a:schemeClr val="tx1"/>
              </a:buClr>
              <a:buFont typeface="Calibri" pitchFamily="34" charset="0"/>
              <a:buAutoNum type="romanUcPeriod"/>
            </a:pPr>
            <a:endParaRPr lang="tr-TR" sz="1900" dirty="0">
              <a:solidFill>
                <a:srgbClr val="FF0000"/>
              </a:solidFill>
              <a:latin typeface="Myriad Pro" pitchFamily="34" charset="0"/>
            </a:endParaRP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KANUNİ DÜZENLEMEYİ GEREKLİ KILAN NEDENLER</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KANUNA İLİŞKİN  HAZIRLIK ÇALIŞMALARI </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TÜKETİCİ SÖZLEŞMELERİ İLE </a:t>
            </a:r>
            <a:r>
              <a:rPr lang="tr-TR" dirty="0">
                <a:latin typeface="Myriad Pro" pitchFamily="34" charset="0"/>
              </a:rPr>
              <a:t>İLGİLİ DÜZENLEMELER</a:t>
            </a: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TÜKETİCİNİN BİLGİLENDİRİLMESİ VE BİLİNÇLENDİRİLMESİNE YÖNELİK DÜZENLEMELER</a:t>
            </a: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TİCARİ REKLAM VE HAKSIZ TİCARİ UYGULAMALARA YÖNELİK DÜZENLEMELER</a:t>
            </a: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TÜKETİCİ HAKEM HEYETLERİ VE TÜKETİCİ MAHKEMELERİ İLE İLGİLİ DÜZENLEMELER</a:t>
            </a: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TÜKETİCİ HAKLARINI İHLAL EDEN FİİLLER İLE İLGİLİ YAPTIRIM DÜZENLEMELERİ</a:t>
            </a:r>
          </a:p>
          <a:p>
            <a:pPr marL="358775">
              <a:lnSpc>
                <a:spcPct val="150000"/>
              </a:lnSpc>
              <a:spcBef>
                <a:spcPts val="400"/>
              </a:spcBef>
              <a:buClr>
                <a:schemeClr val="tx1"/>
              </a:buClr>
              <a:buFont typeface="Calibri" pitchFamily="34" charset="0"/>
              <a:buAutoNum type="romanUcPeriod"/>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Calibri" pitchFamily="34" charset="0"/>
            </a:endParaRPr>
          </a:p>
          <a:p>
            <a:pPr marL="358775">
              <a:spcBef>
                <a:spcPts val="400"/>
              </a:spcBef>
              <a:buClr>
                <a:schemeClr val="tx1"/>
              </a:buClr>
            </a:pPr>
            <a:endParaRPr lang="tr-TR" sz="2000" dirty="0">
              <a:solidFill>
                <a:srgbClr val="0000FF"/>
              </a:solidFill>
              <a:latin typeface="Calibri"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1330325" lvl="1" indent="-514350">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extLst>
      <p:ext uri="{BB962C8B-B14F-4D97-AF65-F5344CB8AC3E}">
        <p14:creationId xmlns:p14="http://schemas.microsoft.com/office/powerpoint/2010/main" val="16909872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67587" name="Title 1"/>
          <p:cNvSpPr txBox="1">
            <a:spLocks/>
          </p:cNvSpPr>
          <p:nvPr/>
        </p:nvSpPr>
        <p:spPr bwMode="auto">
          <a:xfrm>
            <a:off x="468312" y="1111804"/>
            <a:ext cx="8207375" cy="5040312"/>
          </a:xfrm>
          <a:prstGeom prst="rect">
            <a:avLst/>
          </a:prstGeom>
          <a:noFill/>
          <a:ln w="9525">
            <a:noFill/>
            <a:miter lim="800000"/>
            <a:headEnd/>
            <a:tailEnd/>
          </a:ln>
        </p:spPr>
        <p:txBody>
          <a:bodyPr/>
          <a:lstStyle/>
          <a:p>
            <a:pPr algn="just" eaLnBrk="0" hangingPunct="0"/>
            <a:endParaRPr lang="tr-TR" sz="2000" dirty="0">
              <a:solidFill>
                <a:srgbClr val="0000FF"/>
              </a:solidFill>
              <a:latin typeface="Myriad Pro" pitchFamily="34" charset="0"/>
            </a:endParaRPr>
          </a:p>
          <a:p>
            <a:pPr algn="just" eaLnBrk="0" hangingPunct="0"/>
            <a:r>
              <a:rPr lang="tr-TR" sz="1900" dirty="0">
                <a:solidFill>
                  <a:srgbClr val="FF0000"/>
                </a:solidFill>
                <a:latin typeface="Myriad Pro" pitchFamily="34" charset="0"/>
              </a:rPr>
              <a:t>D- Tüketici kredisi ve konut finansmanı (</a:t>
            </a:r>
            <a:r>
              <a:rPr lang="tr-TR" sz="1900" dirty="0" err="1">
                <a:solidFill>
                  <a:srgbClr val="FF0000"/>
                </a:solidFill>
                <a:latin typeface="Myriad Pro" pitchFamily="34" charset="0"/>
              </a:rPr>
              <a:t>mortgage</a:t>
            </a:r>
            <a:r>
              <a:rPr lang="tr-TR" sz="1900" dirty="0">
                <a:solidFill>
                  <a:srgbClr val="FF0000"/>
                </a:solidFill>
                <a:latin typeface="Myriad Pro" pitchFamily="34" charset="0"/>
              </a:rPr>
              <a:t>) sözleşmelerinde tüketiciye tanınan haklar </a:t>
            </a:r>
            <a:r>
              <a:rPr lang="tr-TR" sz="1900" dirty="0" smtClean="0">
                <a:solidFill>
                  <a:srgbClr val="FF0000"/>
                </a:solidFill>
                <a:latin typeface="Myriad Pro" pitchFamily="34" charset="0"/>
              </a:rPr>
              <a:t>genişletilmektedir (MADDE </a:t>
            </a:r>
            <a:r>
              <a:rPr lang="tr-TR" sz="1900" dirty="0">
                <a:solidFill>
                  <a:srgbClr val="FF0000"/>
                </a:solidFill>
                <a:latin typeface="Myriad Pro" pitchFamily="34" charset="0"/>
              </a:rPr>
              <a:t>22-39</a:t>
            </a:r>
            <a:r>
              <a:rPr lang="tr-TR" sz="1900" dirty="0" smtClean="0">
                <a:solidFill>
                  <a:srgbClr val="FF0000"/>
                </a:solidFill>
                <a:latin typeface="Myriad Pro" pitchFamily="34" charset="0"/>
              </a:rPr>
              <a:t>).</a:t>
            </a:r>
            <a:endParaRPr lang="tr-TR" sz="1900" dirty="0">
              <a:solidFill>
                <a:srgbClr val="FF0000"/>
              </a:solidFill>
              <a:latin typeface="Myriad Pro" pitchFamily="34" charset="0"/>
            </a:endParaRPr>
          </a:p>
          <a:p>
            <a:pPr algn="just" eaLnBrk="0" hangingPunct="0"/>
            <a:endParaRPr lang="tr-TR" dirty="0">
              <a:solidFill>
                <a:srgbClr val="0070C0"/>
              </a:solidFill>
              <a:latin typeface="Myriad Pro" pitchFamily="34" charset="0"/>
            </a:endParaRPr>
          </a:p>
          <a:p>
            <a:pPr marL="742950" lvl="1" algn="just" eaLnBrk="0" hangingPunct="0"/>
            <a:endParaRPr lang="tr-TR" dirty="0">
              <a:latin typeface="Myriad Pro" pitchFamily="34" charset="0"/>
            </a:endParaRPr>
          </a:p>
          <a:p>
            <a:pPr marL="742950" lvl="1" algn="just" eaLnBrk="0" hangingPunct="0"/>
            <a:r>
              <a:rPr lang="tr-TR" dirty="0" smtClean="0">
                <a:latin typeface="Myriad Pro" pitchFamily="34" charset="0"/>
              </a:rPr>
              <a:t>4) Konut kredisi çeken tüketicilerimizin  bu kredilerini erken ödemeleri durumunda mevcut düzenlemelere göre ödemek zorunda oldukları %2’lik erken ödeme tazminatının, kalan vadesi 36 ayı aşmayan kredilerde erken ödenen tutarın %1’ini geçemeyeceği düzenlenerek tüketiciler lehine önemli bir adım atılmıştır.</a:t>
            </a:r>
            <a:endParaRPr lang="tr-TR" dirty="0">
              <a:latin typeface="Myriad Pro" pitchFamily="34" charset="0"/>
            </a:endParaRPr>
          </a:p>
          <a:p>
            <a:pPr marL="1085850" lvl="1" indent="-342900" algn="just" eaLnBrk="0" hangingPunct="0">
              <a:buFontTx/>
              <a:buAutoNum type="arabicParenR"/>
            </a:pPr>
            <a:endParaRPr lang="tr-TR" dirty="0">
              <a:latin typeface="Myriad Pro" pitchFamily="34" charset="0"/>
            </a:endParaRPr>
          </a:p>
          <a:p>
            <a:pPr marL="742950" lvl="1" algn="just" eaLnBrk="0" hangingPunct="0"/>
            <a:r>
              <a:rPr lang="tr-TR" dirty="0" smtClean="0">
                <a:latin typeface="Myriad Pro" pitchFamily="34" charset="0"/>
              </a:rPr>
              <a:t>5) Bankaların, kredinin </a:t>
            </a:r>
            <a:r>
              <a:rPr lang="tr-TR" dirty="0">
                <a:latin typeface="Myriad Pro" pitchFamily="34" charset="0"/>
              </a:rPr>
              <a:t>ödenmesi için açılan </a:t>
            </a:r>
            <a:r>
              <a:rPr lang="tr-TR" dirty="0" smtClean="0">
                <a:latin typeface="Myriad Pro" pitchFamily="34" charset="0"/>
              </a:rPr>
              <a:t>hesaplardan, sadece </a:t>
            </a:r>
            <a:r>
              <a:rPr lang="tr-TR" dirty="0">
                <a:latin typeface="Myriad Pro" pitchFamily="34" charset="0"/>
              </a:rPr>
              <a:t>kredi ile ilgili işlemler yapılması </a:t>
            </a:r>
            <a:r>
              <a:rPr lang="tr-TR" dirty="0" smtClean="0">
                <a:latin typeface="Myriad Pro" pitchFamily="34" charset="0"/>
              </a:rPr>
              <a:t>durumunda tüketicilerden bir </a:t>
            </a:r>
            <a:r>
              <a:rPr lang="tr-TR" dirty="0">
                <a:latin typeface="Myriad Pro" pitchFamily="34" charset="0"/>
              </a:rPr>
              <a:t>ücret ya da masraf talep </a:t>
            </a:r>
            <a:r>
              <a:rPr lang="tr-TR" dirty="0" smtClean="0">
                <a:latin typeface="Myriad Pro" pitchFamily="34" charset="0"/>
              </a:rPr>
              <a:t>etmesi yasaklanmıştır. Diğer taraftan bu hesabın, </a:t>
            </a:r>
            <a:r>
              <a:rPr lang="tr-TR" dirty="0">
                <a:latin typeface="Myriad Pro" pitchFamily="34" charset="0"/>
              </a:rPr>
              <a:t>tüketicinin aksine yazılı talebi olmaması halinde kredinin ödenmesi ile </a:t>
            </a:r>
            <a:r>
              <a:rPr lang="tr-TR" dirty="0" smtClean="0">
                <a:latin typeface="Myriad Pro" pitchFamily="34" charset="0"/>
              </a:rPr>
              <a:t>kapanması zorunlu tutulmuştur.</a:t>
            </a:r>
          </a:p>
          <a:p>
            <a:pPr marL="1085850" lvl="1" indent="-342900" algn="just" eaLnBrk="0" hangingPunct="0">
              <a:buFontTx/>
              <a:buAutoNum type="arabicParenR"/>
            </a:pPr>
            <a:endParaRPr lang="tr-TR" dirty="0">
              <a:latin typeface="Myriad Pro" pitchFamily="34" charset="0"/>
            </a:endParaRPr>
          </a:p>
          <a:p>
            <a:pPr marL="742950" lvl="1" algn="just" eaLnBrk="0" hangingPunct="0"/>
            <a:r>
              <a:rPr lang="tr-TR" dirty="0" smtClean="0">
                <a:latin typeface="Myriad Pro" pitchFamily="34" charset="0"/>
              </a:rPr>
              <a:t>6) Tüketicinin </a:t>
            </a:r>
            <a:r>
              <a:rPr lang="tr-TR" dirty="0">
                <a:latin typeface="Myriad Pro" pitchFamily="34" charset="0"/>
              </a:rPr>
              <a:t>açık talimatı </a:t>
            </a:r>
            <a:r>
              <a:rPr lang="tr-TR" dirty="0" smtClean="0">
                <a:latin typeface="Myriad Pro" pitchFamily="34" charset="0"/>
              </a:rPr>
              <a:t>olmadan Bankalar, </a:t>
            </a:r>
            <a:r>
              <a:rPr lang="tr-TR" dirty="0">
                <a:latin typeface="Myriad Pro" pitchFamily="34" charset="0"/>
              </a:rPr>
              <a:t>kredi sözleşmesi ile ilişkili bir kredili mevduat sözleşmesi </a:t>
            </a:r>
            <a:r>
              <a:rPr lang="tr-TR" dirty="0" smtClean="0">
                <a:latin typeface="Myriad Pro" pitchFamily="34" charset="0"/>
              </a:rPr>
              <a:t>yapamayacaktır</a:t>
            </a:r>
            <a:r>
              <a:rPr lang="tr-TR" dirty="0">
                <a:latin typeface="Myriad Pro" pitchFamily="34" charset="0"/>
              </a:rPr>
              <a:t>. </a:t>
            </a:r>
          </a:p>
          <a:p>
            <a:pPr eaLnBrk="0" hangingPunct="0"/>
            <a:endParaRPr lang="tr-TR" b="1" dirty="0">
              <a:solidFill>
                <a:srgbClr val="0070C0"/>
              </a:solidFill>
              <a:latin typeface="Myriad Pro" pitchFamily="34" charset="0"/>
              <a:cs typeface="Arial" charset="0"/>
            </a:endParaRPr>
          </a:p>
        </p:txBody>
      </p:sp>
      <p:sp>
        <p:nvSpPr>
          <p:cNvPr id="67588" name="2 Dikdörtgen"/>
          <p:cNvSpPr>
            <a:spLocks noChangeArrowheads="1"/>
          </p:cNvSpPr>
          <p:nvPr/>
        </p:nvSpPr>
        <p:spPr bwMode="auto">
          <a:xfrm>
            <a:off x="287338" y="332656"/>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extLst>
      <p:ext uri="{BB962C8B-B14F-4D97-AF65-F5344CB8AC3E}">
        <p14:creationId xmlns:p14="http://schemas.microsoft.com/office/powerpoint/2010/main" val="27161236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67587" name="Title 1"/>
          <p:cNvSpPr txBox="1">
            <a:spLocks/>
          </p:cNvSpPr>
          <p:nvPr/>
        </p:nvSpPr>
        <p:spPr bwMode="auto">
          <a:xfrm>
            <a:off x="323850" y="1312863"/>
            <a:ext cx="8351838" cy="5545137"/>
          </a:xfrm>
          <a:prstGeom prst="rect">
            <a:avLst/>
          </a:prstGeom>
          <a:noFill/>
          <a:ln w="9525">
            <a:noFill/>
            <a:miter lim="800000"/>
            <a:headEnd/>
            <a:tailEnd/>
          </a:ln>
        </p:spPr>
        <p:txBody>
          <a:bodyPr/>
          <a:lstStyle/>
          <a:p>
            <a:pPr marL="285750" indent="-285750" algn="just" eaLnBrk="0" hangingPunct="0">
              <a:buFont typeface="Wingdings" pitchFamily="2" charset="2"/>
              <a:buChar char="Ø"/>
              <a:defRPr/>
            </a:pPr>
            <a:endParaRPr lang="tr-TR" sz="2000" dirty="0">
              <a:solidFill>
                <a:srgbClr val="FF0000"/>
              </a:solidFill>
              <a:latin typeface="Myriad Pro" pitchFamily="34" charset="0"/>
            </a:endParaRPr>
          </a:p>
          <a:p>
            <a:pPr marL="285750" indent="-285750" algn="just" eaLnBrk="0" hangingPunct="0">
              <a:defRPr/>
            </a:pPr>
            <a:r>
              <a:rPr lang="tr-TR" sz="2000" dirty="0">
                <a:solidFill>
                  <a:srgbClr val="FF0000"/>
                </a:solidFill>
                <a:latin typeface="Myriad Pro" pitchFamily="34" charset="0"/>
              </a:rPr>
              <a:t>E- Maketten satış olarak da bilinen  ön ödemeli konut satışlarına ilişkin tüketiciyi daha ileri düzeyde koruyan tedbirler getirilmiştir (MADDE 40-46).</a:t>
            </a:r>
          </a:p>
          <a:p>
            <a:pPr marL="285750" indent="-285750" algn="just" eaLnBrk="0" hangingPunct="0">
              <a:defRPr/>
            </a:pPr>
            <a:endParaRPr lang="tr-TR" dirty="0"/>
          </a:p>
          <a:p>
            <a:pPr marL="1200150" lvl="1" indent="-457200" algn="just" eaLnBrk="0" hangingPunct="0">
              <a:buFontTx/>
              <a:buAutoNum type="arabicParenR"/>
              <a:defRPr/>
            </a:pPr>
            <a:r>
              <a:rPr lang="tr-TR" sz="2000" dirty="0" smtClean="0">
                <a:latin typeface="Myriad Pro" pitchFamily="34" charset="0"/>
              </a:rPr>
              <a:t>İnşaat firmalarının yapı </a:t>
            </a:r>
            <a:r>
              <a:rPr lang="tr-TR" sz="2000" dirty="0">
                <a:latin typeface="Myriad Pro" pitchFamily="34" charset="0"/>
              </a:rPr>
              <a:t>ruhsatı </a:t>
            </a:r>
            <a:r>
              <a:rPr lang="tr-TR" sz="2000" dirty="0" smtClean="0">
                <a:latin typeface="Myriad Pro" pitchFamily="34" charset="0"/>
              </a:rPr>
              <a:t>almadan tüketicilerle ön </a:t>
            </a:r>
            <a:r>
              <a:rPr lang="tr-TR" sz="2000" dirty="0">
                <a:latin typeface="Myriad Pro" pitchFamily="34" charset="0"/>
              </a:rPr>
              <a:t>ödemeli konut satışı sözleşmesi </a:t>
            </a:r>
            <a:r>
              <a:rPr lang="tr-TR" sz="2000" dirty="0" smtClean="0">
                <a:latin typeface="Myriad Pro" pitchFamily="34" charset="0"/>
              </a:rPr>
              <a:t>yapması yasaklanmıştır. </a:t>
            </a:r>
            <a:endParaRPr lang="tr-TR" sz="2000" dirty="0">
              <a:latin typeface="Myriad Pro" pitchFamily="34" charset="0"/>
            </a:endParaRPr>
          </a:p>
          <a:p>
            <a:pPr marL="1200150" lvl="1" indent="-457200" algn="just" eaLnBrk="0" hangingPunct="0">
              <a:buFontTx/>
              <a:buAutoNum type="arabicParenR"/>
              <a:defRPr/>
            </a:pPr>
            <a:endParaRPr lang="tr-TR" sz="2000" dirty="0">
              <a:latin typeface="Myriad Pro" pitchFamily="34" charset="0"/>
            </a:endParaRPr>
          </a:p>
          <a:p>
            <a:pPr marL="1200150" lvl="1" indent="-457200" algn="just" eaLnBrk="0" hangingPunct="0">
              <a:buFontTx/>
              <a:buAutoNum type="arabicParenR"/>
              <a:defRPr/>
            </a:pPr>
            <a:r>
              <a:rPr lang="tr-TR" sz="2000" dirty="0">
                <a:latin typeface="Myriad Pro" pitchFamily="34" charset="0"/>
              </a:rPr>
              <a:t>Bakanlıkça projedeki konut adedi ya da projenin toplam bedeli kriterine göre belirlenecek büyüklüğün üzerindeki projeler </a:t>
            </a:r>
            <a:r>
              <a:rPr lang="tr-TR" sz="2000" dirty="0" smtClean="0">
                <a:latin typeface="Myriad Pro" pitchFamily="34" charset="0"/>
              </a:rPr>
              <a:t>için bina </a:t>
            </a:r>
            <a:r>
              <a:rPr lang="tr-TR" sz="2000" dirty="0">
                <a:latin typeface="Myriad Pro" pitchFamily="34" charset="0"/>
              </a:rPr>
              <a:t>tamamlama sigortası yaptırılması </a:t>
            </a:r>
            <a:r>
              <a:rPr lang="tr-TR" sz="2000" dirty="0" smtClean="0">
                <a:latin typeface="Myriad Pro" pitchFamily="34" charset="0"/>
              </a:rPr>
              <a:t>zorunluluğu getirilmiştir.</a:t>
            </a:r>
            <a:r>
              <a:rPr lang="tr-TR" sz="2000" dirty="0" smtClean="0">
                <a:solidFill>
                  <a:srgbClr val="FF0000"/>
                </a:solidFill>
                <a:latin typeface="Myriad Pro" pitchFamily="34" charset="0"/>
              </a:rPr>
              <a:t>(*) </a:t>
            </a:r>
          </a:p>
          <a:p>
            <a:pPr marL="1200150" lvl="1" indent="-457200" algn="just" eaLnBrk="0" hangingPunct="0">
              <a:buFontTx/>
              <a:buAutoNum type="arabicParenR"/>
              <a:defRPr/>
            </a:pPr>
            <a:endParaRPr lang="tr-TR" sz="2000" dirty="0">
              <a:latin typeface="Myriad Pro" pitchFamily="34" charset="0"/>
            </a:endParaRPr>
          </a:p>
          <a:p>
            <a:pPr marL="1200150" lvl="1" indent="-457200" algn="just" eaLnBrk="0" hangingPunct="0">
              <a:buFontTx/>
              <a:buAutoNum type="arabicParenR"/>
              <a:defRPr/>
            </a:pPr>
            <a:r>
              <a:rPr lang="tr-TR" sz="2000" dirty="0">
                <a:latin typeface="Myriad Pro" pitchFamily="34" charset="0"/>
              </a:rPr>
              <a:t>Tüketici, </a:t>
            </a:r>
            <a:r>
              <a:rPr lang="tr-TR" sz="2000" dirty="0" smtClean="0">
                <a:latin typeface="Myriad Pro" pitchFamily="34" charset="0"/>
              </a:rPr>
              <a:t>isterse 14 </a:t>
            </a:r>
            <a:r>
              <a:rPr lang="tr-TR" sz="2000" dirty="0">
                <a:latin typeface="Myriad Pro" pitchFamily="34" charset="0"/>
              </a:rPr>
              <a:t>gün içinde ön ödemeli konut satış sözleşmesinden </a:t>
            </a:r>
            <a:r>
              <a:rPr lang="tr-TR" sz="2000" dirty="0" smtClean="0">
                <a:latin typeface="Myriad Pro" pitchFamily="34" charset="0"/>
              </a:rPr>
              <a:t>cayabilecektir.</a:t>
            </a:r>
            <a:endParaRPr lang="tr-TR" sz="2000" dirty="0">
              <a:latin typeface="Myriad Pro" pitchFamily="34" charset="0"/>
            </a:endParaRPr>
          </a:p>
          <a:p>
            <a:pPr marL="1200150" lvl="1" indent="-457200" algn="just" eaLnBrk="0" hangingPunct="0">
              <a:buFontTx/>
              <a:buAutoNum type="arabicParenR"/>
              <a:defRPr/>
            </a:pPr>
            <a:endParaRPr lang="tr-TR" sz="2000" dirty="0">
              <a:latin typeface="Myriad Pro" pitchFamily="34" charset="0"/>
            </a:endParaRPr>
          </a:p>
          <a:p>
            <a:pPr marL="1200150" lvl="1" indent="-457200" algn="just" eaLnBrk="0" hangingPunct="0">
              <a:buFontTx/>
              <a:buAutoNum type="arabicParenR"/>
              <a:defRPr/>
            </a:pPr>
            <a:endParaRPr lang="tr-TR" sz="2000" dirty="0">
              <a:latin typeface="Myriad Pro" pitchFamily="34" charset="0"/>
            </a:endParaRPr>
          </a:p>
          <a:p>
            <a:pPr marL="715963" lvl="1" indent="26988" algn="just" eaLnBrk="0" hangingPunct="0">
              <a:tabLst>
                <a:tab pos="715963" algn="l"/>
              </a:tabLst>
              <a:defRPr/>
            </a:pPr>
            <a:r>
              <a:rPr lang="tr-TR" sz="1400" dirty="0">
                <a:solidFill>
                  <a:srgbClr val="FF0000"/>
                </a:solidFill>
                <a:latin typeface="Myriad Pro" pitchFamily="34" charset="0"/>
              </a:rPr>
              <a:t>(*) Bina tamamlama sigortasının kapsamı, koşulları ve uygulama esasları Hazine Müsteşarlığınca, 	         istisnaları ise Bakanlıkça belirlenecektir.</a:t>
            </a:r>
            <a:endParaRPr lang="tr-TR" sz="1400" dirty="0">
              <a:latin typeface="Myriad Pro" pitchFamily="34" charset="0"/>
            </a:endParaRPr>
          </a:p>
          <a:p>
            <a:pPr marL="285750" indent="-285750" algn="just" eaLnBrk="0" hangingPunct="0">
              <a:buFont typeface="Wingdings" pitchFamily="2" charset="2"/>
              <a:buChar char="ü"/>
              <a:defRPr/>
            </a:pPr>
            <a:endParaRPr lang="tr-TR" sz="2000" dirty="0">
              <a:latin typeface="Myriad Pro" pitchFamily="34" charset="0"/>
            </a:endParaRPr>
          </a:p>
          <a:p>
            <a:pPr marL="285750" indent="-285750" algn="just" eaLnBrk="0" hangingPunct="0">
              <a:defRPr/>
            </a:pPr>
            <a:r>
              <a:rPr lang="tr-TR" dirty="0"/>
              <a:t> </a:t>
            </a:r>
          </a:p>
        </p:txBody>
      </p:sp>
      <p:sp>
        <p:nvSpPr>
          <p:cNvPr id="68612"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69635" name="Title 1"/>
          <p:cNvSpPr txBox="1">
            <a:spLocks/>
          </p:cNvSpPr>
          <p:nvPr/>
        </p:nvSpPr>
        <p:spPr bwMode="auto">
          <a:xfrm>
            <a:off x="342900" y="1292225"/>
            <a:ext cx="8351838" cy="5545138"/>
          </a:xfrm>
          <a:prstGeom prst="rect">
            <a:avLst/>
          </a:prstGeom>
          <a:noFill/>
          <a:ln w="9525">
            <a:noFill/>
            <a:miter lim="800000"/>
            <a:headEnd/>
            <a:tailEnd/>
          </a:ln>
        </p:spPr>
        <p:txBody>
          <a:bodyPr/>
          <a:lstStyle/>
          <a:p>
            <a:pPr marL="87313" lvl="1" algn="just" eaLnBrk="0" hangingPunct="0"/>
            <a:endParaRPr lang="tr-TR" sz="2000" dirty="0">
              <a:solidFill>
                <a:srgbClr val="0070C0"/>
              </a:solidFill>
              <a:latin typeface="Myriad Pro" pitchFamily="34" charset="0"/>
            </a:endParaRPr>
          </a:p>
          <a:p>
            <a:pPr marL="87313" lvl="1" algn="just" eaLnBrk="0" hangingPunct="0"/>
            <a:endParaRPr lang="tr-TR" sz="2000" dirty="0">
              <a:solidFill>
                <a:srgbClr val="FF0000"/>
              </a:solidFill>
              <a:latin typeface="Myriad Pro" pitchFamily="34" charset="0"/>
            </a:endParaRPr>
          </a:p>
          <a:p>
            <a:pPr marL="87313" lvl="1" algn="just" eaLnBrk="0" hangingPunct="0"/>
            <a:endParaRPr lang="tr-TR" sz="2000" dirty="0" smtClean="0">
              <a:latin typeface="Myriad Pro" pitchFamily="34" charset="0"/>
            </a:endParaRPr>
          </a:p>
          <a:p>
            <a:pPr marL="87313" lvl="1" algn="just" eaLnBrk="0" hangingPunct="0"/>
            <a:r>
              <a:rPr lang="tr-TR" sz="2000" dirty="0">
                <a:latin typeface="Myriad Pro" pitchFamily="34" charset="0"/>
              </a:rPr>
              <a:t>	4) Mevcut Kanunda 30 ay olan konutun teslim süresi 36 aya </a:t>
            </a:r>
            <a:r>
              <a:rPr lang="tr-TR" sz="2000" dirty="0" smtClean="0">
                <a:latin typeface="Myriad Pro" pitchFamily="34" charset="0"/>
              </a:rPr>
              <a:t>	çıkarılmıştır</a:t>
            </a:r>
            <a:r>
              <a:rPr lang="tr-TR" sz="2000" dirty="0">
                <a:latin typeface="Myriad Pro" pitchFamily="34" charset="0"/>
              </a:rPr>
              <a:t>.</a:t>
            </a:r>
          </a:p>
          <a:p>
            <a:pPr marL="87313" lvl="1" algn="just" eaLnBrk="0" hangingPunct="0"/>
            <a:endParaRPr lang="tr-TR" sz="2000" dirty="0">
              <a:latin typeface="Myriad Pro" pitchFamily="34" charset="0"/>
            </a:endParaRPr>
          </a:p>
          <a:p>
            <a:pPr marL="87313" lvl="1" algn="just" eaLnBrk="0" hangingPunct="0"/>
            <a:r>
              <a:rPr lang="tr-TR" sz="2000" dirty="0">
                <a:latin typeface="Myriad Pro" pitchFamily="34" charset="0"/>
              </a:rPr>
              <a:t>	5) </a:t>
            </a:r>
            <a:r>
              <a:rPr lang="tr-TR" sz="2000" dirty="0" smtClean="0">
                <a:latin typeface="Myriad Pro" pitchFamily="34" charset="0"/>
              </a:rPr>
              <a:t>Cayma hakkının dışında devir </a:t>
            </a:r>
            <a:r>
              <a:rPr lang="tr-TR" sz="2000" dirty="0">
                <a:latin typeface="Myriad Pro" pitchFamily="34" charset="0"/>
              </a:rPr>
              <a:t>ve teslim tarihine kadar </a:t>
            </a:r>
            <a:r>
              <a:rPr lang="tr-TR" sz="2000" dirty="0" smtClean="0">
                <a:latin typeface="Myriad Pro" pitchFamily="34" charset="0"/>
              </a:rPr>
              <a:t>tüketiciye, 	belli </a:t>
            </a:r>
            <a:r>
              <a:rPr lang="tr-TR" sz="2000" dirty="0">
                <a:latin typeface="Myriad Pro" pitchFamily="34" charset="0"/>
              </a:rPr>
              <a:t>masrafları ve </a:t>
            </a:r>
            <a:r>
              <a:rPr lang="tr-TR" sz="2000" dirty="0" smtClean="0">
                <a:latin typeface="Myriad Pro" pitchFamily="34" charset="0"/>
              </a:rPr>
              <a:t>sözleşme  </a:t>
            </a:r>
            <a:r>
              <a:rPr lang="tr-TR" sz="2000" dirty="0">
                <a:latin typeface="Myriad Pro" pitchFamily="34" charset="0"/>
              </a:rPr>
              <a:t>bedelinin %2’sine kadar tazminat </a:t>
            </a:r>
            <a:r>
              <a:rPr lang="tr-TR" sz="2000" dirty="0" smtClean="0">
                <a:latin typeface="Myriad Pro" pitchFamily="34" charset="0"/>
              </a:rPr>
              <a:t>	ödemek </a:t>
            </a:r>
            <a:r>
              <a:rPr lang="tr-TR" sz="2000" dirty="0">
                <a:latin typeface="Myriad Pro" pitchFamily="34" charset="0"/>
              </a:rPr>
              <a:t>suretiyle sözleşmeden </a:t>
            </a:r>
            <a:r>
              <a:rPr lang="tr-TR" sz="2000" dirty="0" smtClean="0">
                <a:latin typeface="Myriad Pro" pitchFamily="34" charset="0"/>
              </a:rPr>
              <a:t>dönme </a:t>
            </a:r>
            <a:r>
              <a:rPr lang="tr-TR" sz="2000" dirty="0">
                <a:latin typeface="Myriad Pro" pitchFamily="34" charset="0"/>
              </a:rPr>
              <a:t>hakkı verilmektedir.</a:t>
            </a:r>
          </a:p>
          <a:p>
            <a:pPr marL="87313" lvl="1" algn="just" eaLnBrk="0" hangingPunct="0"/>
            <a:endParaRPr lang="tr-TR" sz="2000" dirty="0">
              <a:latin typeface="Myriad Pro" pitchFamily="34" charset="0"/>
            </a:endParaRPr>
          </a:p>
          <a:p>
            <a:pPr marL="87313" lvl="1" algn="just" eaLnBrk="0" hangingPunct="0"/>
            <a:r>
              <a:rPr lang="tr-TR" sz="2000" dirty="0">
                <a:latin typeface="Myriad Pro" pitchFamily="34" charset="0"/>
              </a:rPr>
              <a:t>	</a:t>
            </a:r>
            <a:r>
              <a:rPr lang="tr-TR" sz="2000" dirty="0" smtClean="0">
                <a:latin typeface="Myriad Pro" pitchFamily="34" charset="0"/>
              </a:rPr>
              <a:t>6) Bakanlığımız </a:t>
            </a:r>
            <a:r>
              <a:rPr lang="tr-TR" sz="2000" dirty="0">
                <a:latin typeface="Myriad Pro" pitchFamily="34" charset="0"/>
              </a:rPr>
              <a:t>tarafından verilen «Kampanyalı Satış İzin Belgesi» </a:t>
            </a:r>
            <a:r>
              <a:rPr lang="tr-TR" sz="2000" dirty="0" smtClean="0">
                <a:latin typeface="Myriad Pro" pitchFamily="34" charset="0"/>
              </a:rPr>
              <a:t>	kaldırılmış ve bu suretle </a:t>
            </a:r>
            <a:r>
              <a:rPr lang="tr-TR" sz="2000" dirty="0">
                <a:latin typeface="Myriad Pro" pitchFamily="34" charset="0"/>
              </a:rPr>
              <a:t>konut satışlarının devlet garantisinde </a:t>
            </a:r>
            <a:r>
              <a:rPr lang="tr-TR" sz="2000" dirty="0" smtClean="0">
                <a:latin typeface="Myriad Pro" pitchFamily="34" charset="0"/>
              </a:rPr>
              <a:t>	olduğu </a:t>
            </a:r>
            <a:r>
              <a:rPr lang="tr-TR" sz="2000" dirty="0">
                <a:latin typeface="Myriad Pro" pitchFamily="34" charset="0"/>
              </a:rPr>
              <a:t>	     yönündeki yanlış izlenimlerin önüne </a:t>
            </a:r>
            <a:r>
              <a:rPr lang="tr-TR" sz="2000" dirty="0" smtClean="0">
                <a:latin typeface="Myriad Pro" pitchFamily="34" charset="0"/>
              </a:rPr>
              <a:t>geçilmiştir.</a:t>
            </a:r>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p:txBody>
      </p:sp>
      <p:sp>
        <p:nvSpPr>
          <p:cNvPr id="69636"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056" y="1268413"/>
            <a:ext cx="8497888" cy="5761037"/>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0"/>
              </a:spcAft>
              <a:defRPr/>
            </a:pPr>
            <a:endParaRPr lang="tr-TR" sz="2000" dirty="0" smtClean="0">
              <a:solidFill>
                <a:srgbClr val="FF000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     F- Mağduriyetlerin </a:t>
            </a:r>
            <a:r>
              <a:rPr lang="tr-TR" sz="2000" dirty="0">
                <a:solidFill>
                  <a:srgbClr val="FF0000"/>
                </a:solidFill>
                <a:latin typeface="Myriad Pro" pitchFamily="34" charset="0"/>
              </a:rPr>
              <a:t>en çok yaşandığı işyeri dışında yapılan satışlara (kapıdan </a:t>
            </a:r>
            <a:r>
              <a:rPr lang="tr-TR" sz="2000" dirty="0" smtClean="0">
                <a:solidFill>
                  <a:srgbClr val="FF0000"/>
                </a:solidFill>
                <a:latin typeface="Myriad Pro" pitchFamily="34" charset="0"/>
              </a:rPr>
              <a:t>     satışlar</a:t>
            </a:r>
            <a:r>
              <a:rPr lang="tr-TR" sz="2000" dirty="0">
                <a:solidFill>
                  <a:srgbClr val="FF0000"/>
                </a:solidFill>
                <a:latin typeface="Myriad Pro" pitchFamily="34" charset="0"/>
              </a:rPr>
              <a:t>) yeni tedbirler </a:t>
            </a:r>
            <a:r>
              <a:rPr lang="tr-TR" sz="2000" dirty="0" smtClean="0">
                <a:solidFill>
                  <a:srgbClr val="FF0000"/>
                </a:solidFill>
                <a:latin typeface="Myriad Pro" pitchFamily="34" charset="0"/>
              </a:rPr>
              <a:t>getirilmektedir (MADDE 47).</a:t>
            </a:r>
            <a:endParaRPr lang="tr-TR" sz="2000" dirty="0">
              <a:solidFill>
                <a:srgbClr val="FF0000"/>
              </a:solidFill>
              <a:latin typeface="Myriad Pro" pitchFamily="34" charset="0"/>
            </a:endParaRPr>
          </a:p>
          <a:p>
            <a:pPr marL="1200150" lvl="1" indent="-457200" algn="just" fontAlgn="auto">
              <a:spcBef>
                <a:spcPts val="0"/>
              </a:spcBef>
              <a:spcAft>
                <a:spcPts val="0"/>
              </a:spcAft>
              <a:buFontTx/>
              <a:buAutoNum type="arabicParenR"/>
              <a:defRPr/>
            </a:pPr>
            <a:r>
              <a:rPr lang="tr-TR" sz="1900" dirty="0" smtClean="0">
                <a:latin typeface="Myriad Pro" pitchFamily="34" charset="0"/>
              </a:rPr>
              <a:t>İşyeri </a:t>
            </a:r>
            <a:r>
              <a:rPr lang="tr-TR" sz="1900" dirty="0">
                <a:latin typeface="Myriad Pro" pitchFamily="34" charset="0"/>
              </a:rPr>
              <a:t>dışında </a:t>
            </a:r>
            <a:r>
              <a:rPr lang="tr-TR" sz="1900" dirty="0" smtClean="0">
                <a:latin typeface="Myriad Pro" pitchFamily="34" charset="0"/>
              </a:rPr>
              <a:t>satış </a:t>
            </a:r>
            <a:r>
              <a:rPr lang="tr-TR" sz="1900" dirty="0">
                <a:latin typeface="Myriad Pro" pitchFamily="34" charset="0"/>
              </a:rPr>
              <a:t>yapacaklar mevcut uygulamada olduğu gibi </a:t>
            </a:r>
            <a:r>
              <a:rPr lang="tr-TR" sz="1900" dirty="0" smtClean="0">
                <a:latin typeface="Myriad Pro" pitchFamily="34" charset="0"/>
              </a:rPr>
              <a:t>Bakanlıktan «yetki belgesi» almak zorunda olacaktır.</a:t>
            </a:r>
          </a:p>
          <a:p>
            <a:pPr marL="1200150" lvl="1" indent="-457200" algn="just" fontAlgn="auto">
              <a:spcBef>
                <a:spcPts val="0"/>
              </a:spcBef>
              <a:spcAft>
                <a:spcPts val="0"/>
              </a:spcAft>
              <a:buFontTx/>
              <a:buAutoNum type="arabicParenR"/>
              <a:defRPr/>
            </a:pPr>
            <a:endParaRPr lang="tr-TR" sz="1900" dirty="0">
              <a:latin typeface="Myriad Pro" pitchFamily="34" charset="0"/>
            </a:endParaRPr>
          </a:p>
          <a:p>
            <a:pPr marL="1085850" lvl="1" indent="-342900" algn="just" fontAlgn="auto">
              <a:spcBef>
                <a:spcPts val="0"/>
              </a:spcBef>
              <a:spcAft>
                <a:spcPts val="0"/>
              </a:spcAft>
              <a:buFontTx/>
              <a:buAutoNum type="arabicParenR"/>
              <a:defRPr/>
            </a:pPr>
            <a:r>
              <a:rPr lang="tr-TR" sz="1900" dirty="0" smtClean="0">
                <a:latin typeface="Myriad Pro" pitchFamily="34" charset="0"/>
              </a:rPr>
              <a:t>İşyeri dışında kurulan sözleşmeler </a:t>
            </a:r>
            <a:r>
              <a:rPr lang="tr-TR" sz="1900" dirty="0">
                <a:latin typeface="Myriad Pro" pitchFamily="34" charset="0"/>
              </a:rPr>
              <a:t>imzalanmadan önce, </a:t>
            </a:r>
            <a:r>
              <a:rPr lang="tr-TR" sz="1900" dirty="0" smtClean="0">
                <a:latin typeface="Myriad Pro" pitchFamily="34" charset="0"/>
              </a:rPr>
              <a:t>tüketicilerimizin sözleşme </a:t>
            </a:r>
            <a:r>
              <a:rPr lang="tr-TR" sz="1900" dirty="0">
                <a:latin typeface="Myriad Pro" pitchFamily="34" charset="0"/>
              </a:rPr>
              <a:t>şartları ile ilgili </a:t>
            </a:r>
            <a:r>
              <a:rPr lang="tr-TR" sz="1900" dirty="0" smtClean="0">
                <a:latin typeface="Myriad Pro" pitchFamily="34" charset="0"/>
              </a:rPr>
              <a:t>bilgilendirilmesi zorunlu tutulmuştur.</a:t>
            </a:r>
          </a:p>
          <a:p>
            <a:pPr marL="1085850" lvl="1" indent="-342900" algn="just" fontAlgn="auto">
              <a:spcBef>
                <a:spcPts val="0"/>
              </a:spcBef>
              <a:spcAft>
                <a:spcPts val="0"/>
              </a:spcAft>
              <a:buFontTx/>
              <a:buAutoNum type="arabicParenR"/>
              <a:defRPr/>
            </a:pPr>
            <a:endParaRPr lang="tr-TR" sz="1900" dirty="0">
              <a:latin typeface="Myriad Pro" pitchFamily="34" charset="0"/>
            </a:endParaRPr>
          </a:p>
          <a:p>
            <a:pPr marL="1085850" lvl="1" indent="-342900" algn="just" fontAlgn="auto">
              <a:spcBef>
                <a:spcPts val="0"/>
              </a:spcBef>
              <a:spcAft>
                <a:spcPts val="0"/>
              </a:spcAft>
              <a:buFontTx/>
              <a:buAutoNum type="arabicParenR"/>
              <a:defRPr/>
            </a:pPr>
            <a:r>
              <a:rPr lang="tr-TR" sz="1900" dirty="0" smtClean="0">
                <a:latin typeface="Myriad Pro" pitchFamily="34" charset="0"/>
              </a:rPr>
              <a:t>Mevcut</a:t>
            </a:r>
            <a:r>
              <a:rPr lang="tr-TR" sz="1900" dirty="0" smtClean="0">
                <a:solidFill>
                  <a:srgbClr val="FF0000"/>
                </a:solidFill>
                <a:latin typeface="Myriad Pro" pitchFamily="34" charset="0"/>
              </a:rPr>
              <a:t> </a:t>
            </a:r>
            <a:r>
              <a:rPr lang="tr-TR" sz="1900" dirty="0" smtClean="0">
                <a:latin typeface="Myriad Pro" pitchFamily="34" charset="0"/>
              </a:rPr>
              <a:t>7 günlük cayma hakkı süresi 14 güne çıkarılmıştır. Satıcı ve sağlayıcının Bakanlıkça belirlenen yükümlülüklere aykırı davranması halinde ise tüketici cayma hakkını kullanmak için 14 günlük süreyle bağlı olmayacaktır. </a:t>
            </a:r>
          </a:p>
          <a:p>
            <a:pPr marL="1085850" lvl="1" indent="-342900" algn="just" fontAlgn="auto">
              <a:spcBef>
                <a:spcPts val="0"/>
              </a:spcBef>
              <a:spcAft>
                <a:spcPts val="0"/>
              </a:spcAft>
              <a:buFontTx/>
              <a:buAutoNum type="arabicParenR"/>
              <a:defRPr/>
            </a:pPr>
            <a:endParaRPr lang="tr-TR" sz="1900" dirty="0">
              <a:latin typeface="Myriad Pro" pitchFamily="34" charset="0"/>
            </a:endParaRPr>
          </a:p>
          <a:p>
            <a:pPr marL="1085850" lvl="1" indent="-342900" algn="just" fontAlgn="auto">
              <a:spcBef>
                <a:spcPts val="0"/>
              </a:spcBef>
              <a:spcAft>
                <a:spcPts val="0"/>
              </a:spcAft>
              <a:buFontTx/>
              <a:buAutoNum type="arabicParenR"/>
              <a:defRPr/>
            </a:pPr>
            <a:r>
              <a:rPr lang="tr-TR" sz="1900" dirty="0" smtClean="0">
                <a:latin typeface="Myriad Pro" pitchFamily="34" charset="0"/>
              </a:rPr>
              <a:t>Sözleşme tarihinin </a:t>
            </a:r>
            <a:r>
              <a:rPr lang="tr-TR" sz="1900" dirty="0">
                <a:latin typeface="Myriad Pro" pitchFamily="34" charset="0"/>
              </a:rPr>
              <a:t>tüketicinin kendi el yazısıyla </a:t>
            </a:r>
            <a:r>
              <a:rPr lang="tr-TR" sz="1900" dirty="0" smtClean="0">
                <a:latin typeface="Myriad Pro" pitchFamily="34" charset="0"/>
              </a:rPr>
              <a:t>attırılması ve </a:t>
            </a:r>
            <a:r>
              <a:rPr lang="tr-TR" sz="1900" dirty="0">
                <a:latin typeface="Myriad Pro" pitchFamily="34" charset="0"/>
              </a:rPr>
              <a:t>sözleşmenin bir </a:t>
            </a:r>
            <a:r>
              <a:rPr lang="tr-TR" sz="1900" dirty="0" smtClean="0">
                <a:latin typeface="Myriad Pro" pitchFamily="34" charset="0"/>
              </a:rPr>
              <a:t>örneğinin </a:t>
            </a:r>
            <a:r>
              <a:rPr lang="tr-TR" sz="1900" dirty="0">
                <a:latin typeface="Myriad Pro" pitchFamily="34" charset="0"/>
              </a:rPr>
              <a:t>tüketiciye </a:t>
            </a:r>
            <a:r>
              <a:rPr lang="tr-TR" sz="1900" dirty="0" smtClean="0">
                <a:latin typeface="Myriad Pro" pitchFamily="34" charset="0"/>
              </a:rPr>
              <a:t>verilmesi zorunlu hale getirilmiştir.</a:t>
            </a:r>
            <a:r>
              <a:rPr lang="tr-TR" sz="1900" b="1" dirty="0" smtClean="0">
                <a:latin typeface="Myriad Pro" pitchFamily="34" charset="0"/>
              </a:rPr>
              <a:t> </a:t>
            </a:r>
            <a:endParaRPr lang="tr-TR" sz="1900" dirty="0" smtClean="0">
              <a:latin typeface="Myriad Pro" pitchFamily="34" charset="0"/>
            </a:endParaRPr>
          </a:p>
        </p:txBody>
      </p:sp>
      <p:sp>
        <p:nvSpPr>
          <p:cNvPr id="70660"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1683" name="Title 1"/>
          <p:cNvSpPr txBox="1">
            <a:spLocks/>
          </p:cNvSpPr>
          <p:nvPr/>
        </p:nvSpPr>
        <p:spPr bwMode="auto">
          <a:xfrm>
            <a:off x="323850" y="981075"/>
            <a:ext cx="8496300" cy="5761038"/>
          </a:xfrm>
          <a:prstGeom prst="rect">
            <a:avLst/>
          </a:prstGeom>
          <a:noFill/>
          <a:ln w="9525">
            <a:noFill/>
            <a:miter lim="800000"/>
            <a:headEnd/>
            <a:tailEnd/>
          </a:ln>
        </p:spPr>
        <p:txBody>
          <a:bodyPr/>
          <a:lstStyle/>
          <a:p>
            <a:pPr eaLnBrk="0" hangingPunct="0"/>
            <a:endParaRPr lang="tr-TR" b="1" dirty="0"/>
          </a:p>
          <a:p>
            <a:pPr eaLnBrk="0" hangingPunct="0">
              <a:buFont typeface="Wingdings" pitchFamily="2" charset="2"/>
              <a:buChar char="Ø"/>
            </a:pPr>
            <a:endParaRPr lang="tr-TR" sz="2200" dirty="0">
              <a:solidFill>
                <a:srgbClr val="0070C0"/>
              </a:solidFill>
              <a:latin typeface="Myriad Pro" pitchFamily="34" charset="0"/>
            </a:endParaRPr>
          </a:p>
          <a:p>
            <a:pPr algn="just" eaLnBrk="0" hangingPunct="0"/>
            <a:r>
              <a:rPr lang="tr-TR" sz="2000" dirty="0">
                <a:solidFill>
                  <a:srgbClr val="FF0000"/>
                </a:solidFill>
                <a:latin typeface="Myriad Pro" pitchFamily="34" charset="0"/>
              </a:rPr>
              <a:t>G- Pazardaki payını her geçen gün arttıran, internet, telefon, katalog vb. yollarla mesafeli olarak kurulan sözleşmelere ilişkin yeni düzenlemeler </a:t>
            </a:r>
            <a:r>
              <a:rPr lang="tr-TR" sz="2000" dirty="0" smtClean="0">
                <a:solidFill>
                  <a:srgbClr val="FF0000"/>
                </a:solidFill>
                <a:latin typeface="Myriad Pro" pitchFamily="34" charset="0"/>
              </a:rPr>
              <a:t>getirilmiştir </a:t>
            </a:r>
            <a:r>
              <a:rPr lang="tr-TR" sz="2000" dirty="0">
                <a:solidFill>
                  <a:srgbClr val="FF0000"/>
                </a:solidFill>
                <a:latin typeface="Myriad Pro" pitchFamily="34" charset="0"/>
              </a:rPr>
              <a:t>(MADDE 48</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742950" lvl="1" algn="just" eaLnBrk="0" hangingPunct="0">
              <a:buFontTx/>
              <a:buAutoNum type="arabicParenR"/>
            </a:pPr>
            <a:r>
              <a:rPr lang="tr-TR" sz="1700" dirty="0" smtClean="0">
                <a:latin typeface="Myriad Pro" pitchFamily="34" charset="0"/>
              </a:rPr>
              <a:t> Mesafeli sözleşme </a:t>
            </a:r>
            <a:r>
              <a:rPr lang="tr-TR" sz="1600" dirty="0" smtClean="0">
                <a:latin typeface="Myriad Pro" pitchFamily="34" charset="0"/>
              </a:rPr>
              <a:t>kurulmadan önce, tüketicilerimizin sözleşme şartları ile ilgili bilgilendirilmesi zorunlu tutulmuştur. </a:t>
            </a:r>
            <a:endParaRPr lang="tr-TR" sz="1700" dirty="0" smtClean="0">
              <a:latin typeface="Myriad Pro" pitchFamily="34" charset="0"/>
            </a:endParaRPr>
          </a:p>
          <a:p>
            <a:pPr marL="742950" lvl="1" algn="just" eaLnBrk="0" hangingPunct="0"/>
            <a:endParaRPr lang="tr-TR" sz="1700" dirty="0" smtClean="0">
              <a:latin typeface="Myriad Pro" pitchFamily="34" charset="0"/>
            </a:endParaRPr>
          </a:p>
          <a:p>
            <a:pPr marL="742950" lvl="1" algn="just" eaLnBrk="0" hangingPunct="0"/>
            <a:r>
              <a:rPr lang="tr-TR" sz="1700" dirty="0" smtClean="0">
                <a:latin typeface="Myriad Pro" pitchFamily="34" charset="0"/>
              </a:rPr>
              <a:t>2) Mesafeli </a:t>
            </a:r>
            <a:r>
              <a:rPr lang="tr-TR" sz="1700" dirty="0">
                <a:latin typeface="Myriad Pro" pitchFamily="34" charset="0"/>
              </a:rPr>
              <a:t>sipariş edilen </a:t>
            </a:r>
            <a:r>
              <a:rPr lang="tr-TR" sz="1700" dirty="0" smtClean="0">
                <a:latin typeface="Myriad Pro" pitchFamily="34" charset="0"/>
              </a:rPr>
              <a:t>ürünlerin </a:t>
            </a:r>
            <a:r>
              <a:rPr lang="tr-TR" sz="1700" dirty="0">
                <a:latin typeface="Myriad Pro" pitchFamily="34" charset="0"/>
              </a:rPr>
              <a:t>en geç 30 gün içerisinde tüketiciye teslim </a:t>
            </a:r>
            <a:r>
              <a:rPr lang="tr-TR" sz="1700" dirty="0" smtClean="0">
                <a:latin typeface="Myriad Pro" pitchFamily="34" charset="0"/>
              </a:rPr>
              <a:t>edilmesi zorunluluğu getirilmiştir.</a:t>
            </a:r>
          </a:p>
          <a:p>
            <a:pPr marL="742950" lvl="1" algn="just" eaLnBrk="0" hangingPunct="0"/>
            <a:endParaRPr lang="tr-TR" sz="1700" dirty="0">
              <a:latin typeface="Myriad Pro" pitchFamily="34" charset="0"/>
            </a:endParaRPr>
          </a:p>
          <a:p>
            <a:pPr marL="742950" lvl="1" algn="just" eaLnBrk="0" hangingPunct="0"/>
            <a:r>
              <a:rPr lang="tr-TR" sz="1700" dirty="0" smtClean="0">
                <a:latin typeface="Myriad Pro" pitchFamily="34" charset="0"/>
              </a:rPr>
              <a:t>3) Mevcut </a:t>
            </a:r>
            <a:r>
              <a:rPr lang="tr-TR" sz="1700" dirty="0">
                <a:latin typeface="Myriad Pro" pitchFamily="34" charset="0"/>
              </a:rPr>
              <a:t>7 günlük cayma hakkı süresi 14 güne </a:t>
            </a:r>
            <a:r>
              <a:rPr lang="tr-TR" sz="1700" dirty="0" smtClean="0">
                <a:latin typeface="Myriad Pro" pitchFamily="34" charset="0"/>
              </a:rPr>
              <a:t>çıkarılmıştır. </a:t>
            </a:r>
            <a:r>
              <a:rPr lang="tr-TR" sz="1700" dirty="0">
                <a:latin typeface="Myriad Pro" pitchFamily="34" charset="0"/>
              </a:rPr>
              <a:t>Satıcı ve sağlayıcı tüketiciyi cayma hakkı konusunda bilgilendirmezse tüketici 14 günlük süreyle bağlı olmayacaktır. </a:t>
            </a:r>
            <a:endParaRPr lang="tr-TR" sz="1700" dirty="0" smtClean="0">
              <a:latin typeface="Myriad Pro" pitchFamily="34" charset="0"/>
            </a:endParaRPr>
          </a:p>
          <a:p>
            <a:pPr marL="742950" lvl="1" algn="just" eaLnBrk="0" hangingPunct="0">
              <a:buFontTx/>
              <a:buAutoNum type="arabicParenR"/>
            </a:pPr>
            <a:endParaRPr lang="tr-TR" sz="1700" dirty="0">
              <a:latin typeface="Myriad Pro" pitchFamily="34" charset="0"/>
            </a:endParaRPr>
          </a:p>
          <a:p>
            <a:pPr marL="742950" lvl="1" algn="just" eaLnBrk="0" hangingPunct="0"/>
            <a:r>
              <a:rPr lang="tr-TR" sz="1700" dirty="0" smtClean="0">
                <a:latin typeface="Myriad Pro" pitchFamily="34" charset="0"/>
              </a:rPr>
              <a:t>4)Oluşturdukları </a:t>
            </a:r>
            <a:r>
              <a:rPr lang="tr-TR" sz="1700" dirty="0">
                <a:latin typeface="Myriad Pro" pitchFamily="34" charset="0"/>
              </a:rPr>
              <a:t>sistem çerçevesinde, uzaktan iletişim araçlarını kullanmak veya kullandırmak suretiyle ve satıcı veya sağlayıcı adına mesafeli sözleşme kurulmasına aracılık </a:t>
            </a:r>
            <a:r>
              <a:rPr lang="tr-TR" sz="1700" dirty="0" smtClean="0">
                <a:latin typeface="Myriad Pro" pitchFamily="34" charset="0"/>
              </a:rPr>
              <a:t>edenlerin, satıcı </a:t>
            </a:r>
            <a:r>
              <a:rPr lang="tr-TR" sz="1700" dirty="0">
                <a:latin typeface="Myriad Pro" pitchFamily="34" charset="0"/>
              </a:rPr>
              <a:t>veya sağlayıcı ile yapılan işlemlere ilişkin kayıtları </a:t>
            </a:r>
            <a:r>
              <a:rPr lang="tr-TR" sz="1700" dirty="0" smtClean="0">
                <a:latin typeface="Myriad Pro" pitchFamily="34" charset="0"/>
              </a:rPr>
              <a:t>tutmaları  </a:t>
            </a:r>
            <a:r>
              <a:rPr lang="tr-TR" sz="1700" dirty="0">
                <a:latin typeface="Myriad Pro" pitchFamily="34" charset="0"/>
              </a:rPr>
              <a:t>ve istenilmesi halinde bu bilgileri ilgili kurum, kuruluş ve tüketicilere </a:t>
            </a:r>
            <a:r>
              <a:rPr lang="tr-TR" sz="1700" dirty="0" smtClean="0">
                <a:latin typeface="Myriad Pro" pitchFamily="34" charset="0"/>
              </a:rPr>
              <a:t>vermeleri zorunlu hale getirilmiştir.</a:t>
            </a:r>
            <a:endParaRPr lang="tr-TR" sz="1700" dirty="0">
              <a:latin typeface="Myriad Pro" pitchFamily="34" charset="0"/>
            </a:endParaRPr>
          </a:p>
          <a:p>
            <a:pPr algn="just" eaLnBrk="0" hangingPunct="0"/>
            <a:r>
              <a:rPr lang="tr-TR" dirty="0"/>
              <a:t> </a:t>
            </a:r>
          </a:p>
          <a:p>
            <a:pPr algn="just" eaLnBrk="0" hangingPunct="0"/>
            <a:endParaRPr lang="tr-TR" dirty="0"/>
          </a:p>
        </p:txBody>
      </p:sp>
      <p:sp>
        <p:nvSpPr>
          <p:cNvPr id="71684"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287338" y="981075"/>
            <a:ext cx="853443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0"/>
              </a:spcAft>
              <a:defRPr/>
            </a:pPr>
            <a:endParaRPr lang="tr-TR" b="1" dirty="0" smtClean="0"/>
          </a:p>
          <a:p>
            <a:pPr fontAlgn="auto">
              <a:spcBef>
                <a:spcPts val="0"/>
              </a:spcBef>
              <a:spcAft>
                <a:spcPts val="0"/>
              </a:spcAft>
              <a:defRPr/>
            </a:pPr>
            <a:endParaRPr lang="tr-TR" b="1" dirty="0"/>
          </a:p>
          <a:p>
            <a:pPr fontAlgn="auto">
              <a:spcBef>
                <a:spcPts val="0"/>
              </a:spcBef>
              <a:spcAft>
                <a:spcPts val="0"/>
              </a:spcAft>
              <a:defRPr/>
            </a:pPr>
            <a:r>
              <a:rPr lang="tr-TR" sz="2000" dirty="0" smtClean="0">
                <a:solidFill>
                  <a:srgbClr val="FF0000"/>
                </a:solidFill>
                <a:latin typeface="Myriad Pro" pitchFamily="34" charset="0"/>
              </a:rPr>
              <a:t>H- Finansal </a:t>
            </a:r>
            <a:r>
              <a:rPr lang="tr-TR" sz="2000" dirty="0">
                <a:solidFill>
                  <a:srgbClr val="FF0000"/>
                </a:solidFill>
                <a:latin typeface="Myriad Pro" pitchFamily="34" charset="0"/>
              </a:rPr>
              <a:t>hizmetlerin mesafeli satışına ilişkin </a:t>
            </a:r>
            <a:r>
              <a:rPr lang="tr-TR" sz="2000" dirty="0" smtClean="0">
                <a:solidFill>
                  <a:srgbClr val="FF0000"/>
                </a:solidFill>
                <a:latin typeface="Myriad Pro" pitchFamily="34" charset="0"/>
              </a:rPr>
              <a:t>AB Yönergesi </a:t>
            </a:r>
            <a:r>
              <a:rPr lang="tr-TR" sz="2000" dirty="0">
                <a:solidFill>
                  <a:srgbClr val="FF0000"/>
                </a:solidFill>
                <a:latin typeface="Myriad Pro" pitchFamily="34" charset="0"/>
              </a:rPr>
              <a:t>ilk </a:t>
            </a:r>
            <a:r>
              <a:rPr lang="tr-TR" sz="2000" dirty="0" smtClean="0">
                <a:solidFill>
                  <a:srgbClr val="FF0000"/>
                </a:solidFill>
                <a:latin typeface="Myriad Pro" pitchFamily="34" charset="0"/>
              </a:rPr>
              <a:t>defa		 </a:t>
            </a:r>
            <a:r>
              <a:rPr lang="tr-TR" sz="2000" dirty="0">
                <a:solidFill>
                  <a:srgbClr val="FF0000"/>
                </a:solidFill>
                <a:latin typeface="Myriad Pro" pitchFamily="34" charset="0"/>
              </a:rPr>
              <a:t>iç </a:t>
            </a:r>
            <a:r>
              <a:rPr lang="tr-TR" sz="2000" dirty="0" smtClean="0">
                <a:solidFill>
                  <a:srgbClr val="FF0000"/>
                </a:solidFill>
                <a:latin typeface="Myriad Pro" pitchFamily="34" charset="0"/>
              </a:rPr>
              <a:t>hukukumuza aktarılmaktadır (MADDE 49).</a:t>
            </a:r>
            <a:endParaRPr lang="tr-TR" sz="2000" dirty="0">
              <a:solidFill>
                <a:srgbClr val="FF0000"/>
              </a:solidFill>
              <a:latin typeface="Myriad Pro" pitchFamily="34" charset="0"/>
            </a:endParaRPr>
          </a:p>
          <a:p>
            <a:pPr fontAlgn="auto">
              <a:spcBef>
                <a:spcPts val="0"/>
              </a:spcBef>
              <a:spcAft>
                <a:spcPts val="0"/>
              </a:spcAft>
              <a:defRPr/>
            </a:pPr>
            <a:endParaRPr lang="tr-TR" sz="2000" dirty="0">
              <a:solidFill>
                <a:srgbClr val="FF0000"/>
              </a:solidFill>
              <a:latin typeface="Myriad Pro" pitchFamily="34" charset="0"/>
            </a:endParaRPr>
          </a:p>
          <a:p>
            <a:pPr marL="457200" indent="-457200" algn="just" fontAlgn="auto">
              <a:spcBef>
                <a:spcPts val="0"/>
              </a:spcBef>
              <a:spcAft>
                <a:spcPts val="0"/>
              </a:spcAft>
              <a:buFont typeface="+mj-lt"/>
              <a:buAutoNum type="arabicPeriod"/>
              <a:defRPr/>
            </a:pPr>
            <a:r>
              <a:rPr lang="tr-TR" sz="2000" dirty="0" smtClean="0">
                <a:latin typeface="Myriad Pro" pitchFamily="34" charset="0"/>
              </a:rPr>
              <a:t>Tüketicilerimizin her </a:t>
            </a:r>
            <a:r>
              <a:rPr lang="tr-TR" sz="2000" dirty="0">
                <a:latin typeface="Myriad Pro" pitchFamily="34" charset="0"/>
              </a:rPr>
              <a:t>türlü banka hizmeti, kredi, sigorta, bireysel emeklilik, yatırım ve ödeme ile </a:t>
            </a:r>
            <a:r>
              <a:rPr lang="tr-TR" sz="2000" dirty="0" smtClean="0">
                <a:latin typeface="Myriad Pro" pitchFamily="34" charset="0"/>
              </a:rPr>
              <a:t>ilgili</a:t>
            </a:r>
            <a:r>
              <a:rPr lang="tr-TR" sz="2000" dirty="0">
                <a:latin typeface="Myriad Pro" pitchFamily="34" charset="0"/>
              </a:rPr>
              <a:t> </a:t>
            </a:r>
            <a:r>
              <a:rPr lang="tr-TR" sz="2000" dirty="0" smtClean="0">
                <a:latin typeface="Myriad Pro" pitchFamily="34" charset="0"/>
              </a:rPr>
              <a:t>mesafeli sözleşme kurulmadan önce bilgilendirilmesi zorunlu tutulmuştur.</a:t>
            </a:r>
          </a:p>
          <a:p>
            <a:pPr marL="457200" indent="-457200" algn="just" fontAlgn="auto">
              <a:spcBef>
                <a:spcPts val="0"/>
              </a:spcBef>
              <a:spcAft>
                <a:spcPts val="0"/>
              </a:spcAft>
              <a:buFont typeface="+mj-lt"/>
              <a:buAutoNum type="arabicPeriod"/>
              <a:defRPr/>
            </a:pPr>
            <a:r>
              <a:rPr lang="tr-TR" sz="2000" dirty="0" smtClean="0">
                <a:latin typeface="Myriad Pro" pitchFamily="34" charset="0"/>
              </a:rPr>
              <a:t>Tüketicilerimiz, </a:t>
            </a:r>
            <a:r>
              <a:rPr lang="tr-TR" sz="2000" dirty="0">
                <a:latin typeface="Myriad Pro" pitchFamily="34" charset="0"/>
              </a:rPr>
              <a:t>finansal hizmetlere ilişkin sözleşmelerden 14 gün içinde </a:t>
            </a:r>
            <a:r>
              <a:rPr lang="tr-TR" sz="2000" dirty="0" err="1" smtClean="0">
                <a:latin typeface="Myriad Pro" pitchFamily="34" charset="0"/>
              </a:rPr>
              <a:t>cayabilectir</a:t>
            </a:r>
            <a:r>
              <a:rPr lang="tr-TR" sz="2000" dirty="0" smtClean="0">
                <a:latin typeface="Myriad Pro" pitchFamily="34" charset="0"/>
              </a:rPr>
              <a:t>.</a:t>
            </a:r>
            <a:r>
              <a:rPr lang="tr-TR" sz="2000" dirty="0" smtClean="0">
                <a:solidFill>
                  <a:srgbClr val="FF0000"/>
                </a:solidFill>
                <a:latin typeface="Myriad Pro" pitchFamily="34" charset="0"/>
              </a:rPr>
              <a:t>(*)</a:t>
            </a:r>
            <a:r>
              <a:rPr lang="tr-TR" sz="2000" dirty="0" smtClean="0">
                <a:latin typeface="Myriad Pro" pitchFamily="34" charset="0"/>
              </a:rPr>
              <a:t> </a:t>
            </a:r>
          </a:p>
          <a:p>
            <a:pPr marL="1085850" lvl="1" indent="-342900" algn="just" fontAlgn="auto">
              <a:spcBef>
                <a:spcPts val="0"/>
              </a:spcBef>
              <a:spcAft>
                <a:spcPts val="0"/>
              </a:spcAft>
              <a:buFontTx/>
              <a:buAutoNum type="arabicParenR"/>
              <a:defRPr/>
            </a:pPr>
            <a:endParaRPr lang="tr-TR" sz="2000" dirty="0">
              <a:latin typeface="Myriad Pro" pitchFamily="34" charset="0"/>
            </a:endParaRPr>
          </a:p>
          <a:p>
            <a:pPr marL="1085850" lvl="1" indent="-342900" algn="just" fontAlgn="auto">
              <a:spcBef>
                <a:spcPts val="0"/>
              </a:spcBef>
              <a:spcAft>
                <a:spcPts val="0"/>
              </a:spcAft>
              <a:buFontTx/>
              <a:buAutoNum type="arabicParenR"/>
              <a:defRPr/>
            </a:pPr>
            <a:endParaRPr lang="tr-TR" sz="2000" dirty="0" smtClean="0">
              <a:latin typeface="Myriad Pro" pitchFamily="34" charset="0"/>
            </a:endParaRPr>
          </a:p>
          <a:p>
            <a:pPr>
              <a:defRPr/>
            </a:pPr>
            <a:r>
              <a:rPr lang="tr-TR" sz="2000" dirty="0">
                <a:solidFill>
                  <a:srgbClr val="FF0000"/>
                </a:solidFill>
                <a:latin typeface="Myriad Pro" pitchFamily="34" charset="0"/>
              </a:rPr>
              <a:t>(*)</a:t>
            </a:r>
            <a:r>
              <a:rPr lang="tr-TR" sz="2000" dirty="0">
                <a:latin typeface="Myriad Pro" pitchFamily="34" charset="0"/>
              </a:rPr>
              <a:t> </a:t>
            </a:r>
            <a:r>
              <a:rPr lang="tr-TR" sz="1400" dirty="0">
                <a:solidFill>
                  <a:srgbClr val="FF0000"/>
                </a:solidFill>
                <a:latin typeface="Myriad Pro" pitchFamily="34" charset="0"/>
              </a:rPr>
              <a:t>Sigorta </a:t>
            </a:r>
            <a:r>
              <a:rPr lang="tr-TR" sz="1400" dirty="0" smtClean="0">
                <a:solidFill>
                  <a:srgbClr val="FF0000"/>
                </a:solidFill>
                <a:latin typeface="Myriad Pro" pitchFamily="34" charset="0"/>
              </a:rPr>
              <a:t>sözleşmeleri </a:t>
            </a:r>
            <a:r>
              <a:rPr lang="tr-TR" sz="1400" dirty="0">
                <a:solidFill>
                  <a:srgbClr val="FF0000"/>
                </a:solidFill>
                <a:latin typeface="Myriad Pro" pitchFamily="34" charset="0"/>
              </a:rPr>
              <a:t>ve bireysel emekliliğe ilişkin sözleşmelerde ise cayma süresi hakkında diğer mevzuatta yer alan tüketici lehine olan hükümler </a:t>
            </a:r>
            <a:r>
              <a:rPr lang="tr-TR" sz="1400" dirty="0" smtClean="0">
                <a:solidFill>
                  <a:srgbClr val="FF0000"/>
                </a:solidFill>
                <a:latin typeface="Myriad Pro" pitchFamily="34" charset="0"/>
              </a:rPr>
              <a:t>uygulanacaktır. </a:t>
            </a:r>
            <a:endParaRPr lang="tr-TR" sz="1400" dirty="0">
              <a:solidFill>
                <a:srgbClr val="FF0000"/>
              </a:solidFill>
              <a:latin typeface="Myriad Pro" pitchFamily="34" charset="0"/>
            </a:endParaRPr>
          </a:p>
          <a:p>
            <a:pPr algn="just" fontAlgn="auto">
              <a:spcBef>
                <a:spcPts val="0"/>
              </a:spcBef>
              <a:spcAft>
                <a:spcPts val="0"/>
              </a:spcAft>
              <a:defRPr/>
            </a:pPr>
            <a:endParaRPr lang="tr-TR" dirty="0"/>
          </a:p>
          <a:p>
            <a:pPr algn="just" fontAlgn="auto">
              <a:spcBef>
                <a:spcPts val="0"/>
              </a:spcBef>
              <a:spcAft>
                <a:spcPts val="0"/>
              </a:spcAft>
              <a:defRPr/>
            </a:pPr>
            <a:r>
              <a:rPr lang="tr-TR" b="1" dirty="0" smtClean="0"/>
              <a:t> </a:t>
            </a:r>
            <a:endParaRPr lang="tr-TR" dirty="0"/>
          </a:p>
        </p:txBody>
      </p:sp>
      <p:sp>
        <p:nvSpPr>
          <p:cNvPr id="72708"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3731" name="Title 1"/>
          <p:cNvSpPr txBox="1">
            <a:spLocks/>
          </p:cNvSpPr>
          <p:nvPr/>
        </p:nvSpPr>
        <p:spPr bwMode="auto">
          <a:xfrm>
            <a:off x="323850" y="981075"/>
            <a:ext cx="8496300" cy="5761038"/>
          </a:xfrm>
          <a:prstGeom prst="rect">
            <a:avLst/>
          </a:prstGeom>
          <a:noFill/>
          <a:ln w="9525">
            <a:noFill/>
            <a:miter lim="800000"/>
            <a:headEnd/>
            <a:tailEnd/>
          </a:ln>
        </p:spPr>
        <p:txBody>
          <a:bodyPr/>
          <a:lstStyle/>
          <a:p>
            <a:pPr eaLnBrk="0" hangingPunct="0"/>
            <a:endParaRPr lang="tr-TR" b="1" dirty="0"/>
          </a:p>
          <a:p>
            <a:pPr eaLnBrk="0" hangingPunct="0"/>
            <a:endParaRPr lang="tr-TR" sz="2200" dirty="0">
              <a:solidFill>
                <a:srgbClr val="0070C0"/>
              </a:solidFill>
              <a:latin typeface="Myriad Pro" pitchFamily="34" charset="0"/>
            </a:endParaRPr>
          </a:p>
          <a:p>
            <a:pPr algn="just" eaLnBrk="0" hangingPunct="0"/>
            <a:r>
              <a:rPr lang="tr-TR" sz="2000" dirty="0">
                <a:solidFill>
                  <a:srgbClr val="FF0000"/>
                </a:solidFill>
                <a:latin typeface="Myriad Pro" pitchFamily="34" charset="0"/>
              </a:rPr>
              <a:t>I- Saldırgan bir satış türü olan devre tatil uygulamalarına yeni düzenlemeler </a:t>
            </a:r>
            <a:r>
              <a:rPr lang="tr-TR" sz="2000" dirty="0" smtClean="0">
                <a:solidFill>
                  <a:srgbClr val="FF0000"/>
                </a:solidFill>
                <a:latin typeface="Myriad Pro" pitchFamily="34" charset="0"/>
              </a:rPr>
              <a:t>getirilmektedir </a:t>
            </a:r>
            <a:r>
              <a:rPr lang="tr-TR" sz="2000" dirty="0">
                <a:solidFill>
                  <a:srgbClr val="FF0000"/>
                </a:solidFill>
                <a:latin typeface="Myriad Pro" pitchFamily="34" charset="0"/>
              </a:rPr>
              <a:t>(MADDE 50</a:t>
            </a:r>
            <a:r>
              <a:rPr lang="tr-TR" sz="2000" dirty="0" smtClean="0">
                <a:solidFill>
                  <a:srgbClr val="FF0000"/>
                </a:solidFill>
                <a:latin typeface="Myriad Pro" pitchFamily="34" charset="0"/>
              </a:rPr>
              <a:t>).</a:t>
            </a:r>
          </a:p>
          <a:p>
            <a:pPr algn="just" eaLnBrk="0" hangingPunct="0"/>
            <a:r>
              <a:rPr lang="tr-TR" sz="2000" dirty="0" smtClean="0">
                <a:solidFill>
                  <a:srgbClr val="FF0000"/>
                </a:solidFill>
                <a:latin typeface="Myriad Pro" pitchFamily="34" charset="0"/>
              </a:rPr>
              <a:t> </a:t>
            </a:r>
            <a:endParaRPr lang="tr-TR" sz="2000" dirty="0" smtClean="0">
              <a:latin typeface="Myriad Pro" pitchFamily="34" charset="0"/>
            </a:endParaRPr>
          </a:p>
          <a:p>
            <a:pPr marL="1200150" lvl="1" indent="-457200" eaLnBrk="0" hangingPunct="0">
              <a:buFontTx/>
              <a:buAutoNum type="arabicParenR"/>
            </a:pPr>
            <a:r>
              <a:rPr lang="tr-TR" sz="2000" dirty="0" smtClean="0">
                <a:latin typeface="Myriad Pro" pitchFamily="34" charset="0"/>
              </a:rPr>
              <a:t>Devre </a:t>
            </a:r>
            <a:r>
              <a:rPr lang="tr-TR" sz="2000" dirty="0">
                <a:latin typeface="Myriad Pro" pitchFamily="34" charset="0"/>
              </a:rPr>
              <a:t>tatil </a:t>
            </a:r>
            <a:r>
              <a:rPr lang="tr-TR" sz="2000" dirty="0" smtClean="0">
                <a:latin typeface="Myriad Pro" pitchFamily="34" charset="0"/>
              </a:rPr>
              <a:t>kavramı anlaşılır hale getirilerek devre </a:t>
            </a:r>
            <a:r>
              <a:rPr lang="tr-TR" sz="2000" dirty="0">
                <a:latin typeface="Myriad Pro" pitchFamily="34" charset="0"/>
              </a:rPr>
              <a:t>mülkler ve alternatif tatil üyelikleri (devre yat, kulüp üyeliği vb.) de kapsama dahil edilmiştir</a:t>
            </a:r>
          </a:p>
          <a:p>
            <a:pPr marL="1200150" lvl="1" indent="-457200"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a:latin typeface="Myriad Pro" pitchFamily="34" charset="0"/>
              </a:rPr>
              <a:t>Sözleşme kurulmadan önce, </a:t>
            </a:r>
            <a:r>
              <a:rPr lang="tr-TR" sz="2000" dirty="0" smtClean="0">
                <a:latin typeface="Myriad Pro" pitchFamily="34" charset="0"/>
              </a:rPr>
              <a:t>tüketicilerin </a:t>
            </a:r>
            <a:r>
              <a:rPr lang="tr-TR" sz="2000" dirty="0">
                <a:latin typeface="Myriad Pro" pitchFamily="34" charset="0"/>
              </a:rPr>
              <a:t>sözleşme şartları ile ilgili </a:t>
            </a:r>
            <a:r>
              <a:rPr lang="tr-TR" sz="2000" dirty="0" smtClean="0">
                <a:latin typeface="Myriad Pro" pitchFamily="34" charset="0"/>
              </a:rPr>
              <a:t>bilgilendirilmesi zorunluluğu getirilmiştir. </a:t>
            </a:r>
          </a:p>
          <a:p>
            <a:pPr marL="1200150" lvl="1" indent="-457200" algn="just"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smtClean="0">
                <a:latin typeface="Myriad Pro" pitchFamily="34" charset="0"/>
              </a:rPr>
              <a:t>Sözleşme tarihinin </a:t>
            </a:r>
            <a:r>
              <a:rPr lang="tr-TR" sz="2000" dirty="0">
                <a:latin typeface="Myriad Pro" pitchFamily="34" charset="0"/>
              </a:rPr>
              <a:t>tüketicinin kendi el yazısıyla </a:t>
            </a:r>
            <a:r>
              <a:rPr lang="tr-TR" sz="2000" dirty="0" smtClean="0">
                <a:latin typeface="Myriad Pro" pitchFamily="34" charset="0"/>
              </a:rPr>
              <a:t>attırılması ve </a:t>
            </a:r>
            <a:r>
              <a:rPr lang="tr-TR" sz="2000" dirty="0">
                <a:latin typeface="Myriad Pro" pitchFamily="34" charset="0"/>
              </a:rPr>
              <a:t>sözleşmenin bir </a:t>
            </a:r>
            <a:r>
              <a:rPr lang="tr-TR" sz="2000" dirty="0" smtClean="0">
                <a:latin typeface="Myriad Pro" pitchFamily="34" charset="0"/>
              </a:rPr>
              <a:t>örneğinin </a:t>
            </a:r>
            <a:r>
              <a:rPr lang="tr-TR" sz="2000" dirty="0">
                <a:latin typeface="Myriad Pro" pitchFamily="34" charset="0"/>
              </a:rPr>
              <a:t>tüketiciye </a:t>
            </a:r>
            <a:r>
              <a:rPr lang="tr-TR" sz="2000" dirty="0" smtClean="0">
                <a:latin typeface="Myriad Pro" pitchFamily="34" charset="0"/>
              </a:rPr>
              <a:t>verilmesi zorunlu hale getirilmiştir.</a:t>
            </a:r>
            <a:r>
              <a:rPr lang="tr-TR" sz="2000" b="1" dirty="0" smtClean="0">
                <a:latin typeface="Myriad Pro" pitchFamily="34" charset="0"/>
              </a:rPr>
              <a:t> </a:t>
            </a:r>
            <a:endParaRPr lang="tr-TR" sz="2000" dirty="0">
              <a:latin typeface="Myriad Pro" pitchFamily="34" charset="0"/>
            </a:endParaRPr>
          </a:p>
          <a:p>
            <a:pPr marL="1200150" lvl="1" indent="-457200"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a:latin typeface="Myriad Pro" pitchFamily="34" charset="0"/>
              </a:rPr>
              <a:t>Devre tatillerde cayma hakkı süresi 10 günden 14 güne </a:t>
            </a:r>
            <a:r>
              <a:rPr lang="tr-TR" sz="2000" dirty="0" smtClean="0">
                <a:latin typeface="Myriad Pro" pitchFamily="34" charset="0"/>
              </a:rPr>
              <a:t>çıkarılmıştır.</a:t>
            </a:r>
          </a:p>
          <a:p>
            <a:pPr marL="1200150" lvl="1" indent="-457200" algn="just" eaLnBrk="0" hangingPunct="0">
              <a:buFontTx/>
              <a:buAutoNum type="arabicParenR"/>
            </a:pPr>
            <a:endParaRPr lang="tr-TR" sz="2000" dirty="0" smtClean="0">
              <a:latin typeface="Myriad Pro" pitchFamily="34" charset="0"/>
            </a:endParaRPr>
          </a:p>
          <a:p>
            <a:pPr marL="1200150" lvl="1" indent="-457200" algn="just" eaLnBrk="0" hangingPunct="0">
              <a:buFontTx/>
              <a:buAutoNum type="arabicParenR"/>
            </a:pPr>
            <a:endParaRPr lang="tr-TR" sz="1400" dirty="0">
              <a:solidFill>
                <a:srgbClr val="FF0000"/>
              </a:solidFill>
              <a:latin typeface="Myriad Pro" pitchFamily="34" charset="0"/>
            </a:endParaRPr>
          </a:p>
          <a:p>
            <a:pPr marL="742950" lvl="1" algn="just" eaLnBrk="0" hangingPunct="0"/>
            <a:r>
              <a:rPr lang="tr-TR" sz="2000" dirty="0" smtClean="0">
                <a:latin typeface="Myriad Pro" pitchFamily="34" charset="0"/>
              </a:rPr>
              <a:t> </a:t>
            </a:r>
            <a:endParaRPr lang="tr-TR" dirty="0"/>
          </a:p>
        </p:txBody>
      </p:sp>
      <p:sp>
        <p:nvSpPr>
          <p:cNvPr id="73732"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69635" name="Title 1"/>
          <p:cNvSpPr txBox="1">
            <a:spLocks/>
          </p:cNvSpPr>
          <p:nvPr/>
        </p:nvSpPr>
        <p:spPr bwMode="auto">
          <a:xfrm>
            <a:off x="342900" y="1292225"/>
            <a:ext cx="8351838" cy="5545138"/>
          </a:xfrm>
          <a:prstGeom prst="rect">
            <a:avLst/>
          </a:prstGeom>
          <a:noFill/>
          <a:ln w="9525">
            <a:noFill/>
            <a:miter lim="800000"/>
            <a:headEnd/>
            <a:tailEnd/>
          </a:ln>
        </p:spPr>
        <p:txBody>
          <a:bodyPr/>
          <a:lstStyle/>
          <a:p>
            <a:pPr marL="87313" lvl="1" algn="just" eaLnBrk="0" hangingPunct="0"/>
            <a:endParaRPr lang="tr-TR" sz="2000" dirty="0">
              <a:solidFill>
                <a:srgbClr val="0070C0"/>
              </a:solidFill>
              <a:latin typeface="Myriad Pro" pitchFamily="34" charset="0"/>
            </a:endParaRPr>
          </a:p>
          <a:p>
            <a:pPr marL="87313" lvl="1" algn="just" eaLnBrk="0" hangingPunct="0"/>
            <a:endParaRPr lang="tr-TR" sz="2000" dirty="0">
              <a:solidFill>
                <a:srgbClr val="FF0000"/>
              </a:solidFill>
              <a:latin typeface="Myriad Pro" pitchFamily="34" charset="0"/>
            </a:endParaRPr>
          </a:p>
          <a:p>
            <a:pPr marL="742950" lvl="1" algn="just" eaLnBrk="0" hangingPunct="0"/>
            <a:r>
              <a:rPr lang="tr-TR" sz="2000" dirty="0" smtClean="0">
                <a:latin typeface="Myriad Pro" pitchFamily="34" charset="0"/>
              </a:rPr>
              <a:t>     5) Bakanlıkça </a:t>
            </a:r>
            <a:r>
              <a:rPr lang="tr-TR" sz="2000" dirty="0">
                <a:latin typeface="Myriad Pro" pitchFamily="34" charset="0"/>
              </a:rPr>
              <a:t>projedeki devre sayısı ya da projenin toplam </a:t>
            </a:r>
            <a:r>
              <a:rPr lang="tr-TR" sz="2000" dirty="0" smtClean="0">
                <a:latin typeface="Myriad Pro" pitchFamily="34" charset="0"/>
              </a:rPr>
              <a:t>bedeli kriterine </a:t>
            </a:r>
            <a:r>
              <a:rPr lang="tr-TR" sz="2000" dirty="0">
                <a:latin typeface="Myriad Pro" pitchFamily="34" charset="0"/>
              </a:rPr>
              <a:t>göre belirlenecek büyüklüğün üzerindeki projeler için </a:t>
            </a:r>
            <a:r>
              <a:rPr lang="tr-TR" sz="2000" dirty="0" smtClean="0">
                <a:latin typeface="Myriad Pro" pitchFamily="34" charset="0"/>
              </a:rPr>
              <a:t>bina tamamlama </a:t>
            </a:r>
            <a:r>
              <a:rPr lang="tr-TR" sz="2000" dirty="0">
                <a:latin typeface="Myriad Pro" pitchFamily="34" charset="0"/>
              </a:rPr>
              <a:t>sigortası yaptırılması </a:t>
            </a:r>
            <a:r>
              <a:rPr lang="tr-TR" sz="2000" dirty="0" smtClean="0">
                <a:latin typeface="Myriad Pro" pitchFamily="34" charset="0"/>
              </a:rPr>
              <a:t>zorunluluğu getirilmiştir.</a:t>
            </a:r>
            <a:r>
              <a:rPr lang="tr-TR" sz="2000" dirty="0" smtClean="0">
                <a:solidFill>
                  <a:srgbClr val="FF0000"/>
                </a:solidFill>
                <a:latin typeface="Myriad Pro" pitchFamily="34" charset="0"/>
              </a:rPr>
              <a:t>(*) </a:t>
            </a:r>
            <a:endParaRPr lang="tr-TR" sz="2000" dirty="0">
              <a:solidFill>
                <a:srgbClr val="FF0000"/>
              </a:solidFill>
              <a:latin typeface="Myriad Pro" pitchFamily="34" charset="0"/>
            </a:endParaRPr>
          </a:p>
          <a:p>
            <a:pPr marL="87313" lvl="1" algn="just" eaLnBrk="0" hangingPunct="0"/>
            <a:endParaRPr lang="tr-TR" sz="2000" dirty="0" smtClean="0">
              <a:latin typeface="Myriad Pro" pitchFamily="34" charset="0"/>
            </a:endParaRPr>
          </a:p>
          <a:p>
            <a:pPr marL="87313" lvl="1" algn="just" eaLnBrk="0" hangingPunct="0"/>
            <a:r>
              <a:rPr lang="tr-TR" sz="2000" dirty="0">
                <a:latin typeface="Myriad Pro" pitchFamily="34" charset="0"/>
              </a:rPr>
              <a:t>	</a:t>
            </a:r>
            <a:r>
              <a:rPr lang="tr-TR" sz="2000" dirty="0" smtClean="0">
                <a:latin typeface="Myriad Pro" pitchFamily="34" charset="0"/>
              </a:rPr>
              <a:t>6) Devre </a:t>
            </a:r>
            <a:r>
              <a:rPr lang="tr-TR" sz="2000" dirty="0">
                <a:latin typeface="Myriad Pro" pitchFamily="34" charset="0"/>
              </a:rPr>
              <a:t>tatil amaçlı taşınmazın ön ödemeli satışında devir ve </a:t>
            </a:r>
            <a:r>
              <a:rPr lang="tr-TR" sz="2000" dirty="0" smtClean="0">
                <a:latin typeface="Myriad Pro" pitchFamily="34" charset="0"/>
              </a:rPr>
              <a:t>teslim 	süresi </a:t>
            </a:r>
            <a:r>
              <a:rPr lang="tr-TR" sz="2000" dirty="0">
                <a:latin typeface="Myriad Pro" pitchFamily="34" charset="0"/>
              </a:rPr>
              <a:t>sözleşme tarihinden itibaren otuz altı ayı </a:t>
            </a:r>
            <a:r>
              <a:rPr lang="tr-TR" sz="2000" dirty="0" smtClean="0">
                <a:latin typeface="Myriad Pro" pitchFamily="34" charset="0"/>
              </a:rPr>
              <a:t>geçemeyecektir. </a:t>
            </a:r>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r>
              <a:rPr lang="tr-TR" sz="2000" dirty="0">
                <a:latin typeface="Myriad Pro" pitchFamily="34" charset="0"/>
              </a:rPr>
              <a:t>	7</a:t>
            </a:r>
            <a:r>
              <a:rPr lang="tr-TR" sz="2000" dirty="0" smtClean="0">
                <a:latin typeface="Myriad Pro" pitchFamily="34" charset="0"/>
              </a:rPr>
              <a:t>) </a:t>
            </a:r>
            <a:r>
              <a:rPr lang="tr-TR" sz="2000" dirty="0">
                <a:latin typeface="Myriad Pro" pitchFamily="34" charset="0"/>
              </a:rPr>
              <a:t>Devir ve teslim tarihine kadar </a:t>
            </a:r>
            <a:r>
              <a:rPr lang="tr-TR" sz="2000" dirty="0" smtClean="0">
                <a:latin typeface="Myriad Pro" pitchFamily="34" charset="0"/>
              </a:rPr>
              <a:t>tüketiciye,  sözleşme bedelinin 	%2’sine kadar </a:t>
            </a:r>
            <a:r>
              <a:rPr lang="tr-TR" sz="2000" dirty="0">
                <a:latin typeface="Myriad Pro" pitchFamily="34" charset="0"/>
              </a:rPr>
              <a:t>tazminat ödemek </a:t>
            </a:r>
            <a:r>
              <a:rPr lang="tr-TR" sz="2000" dirty="0" smtClean="0">
                <a:latin typeface="Myriad Pro" pitchFamily="34" charset="0"/>
              </a:rPr>
              <a:t>suretiyle sözleşmeden dönme hakkı 	verilmiştir.</a:t>
            </a:r>
          </a:p>
          <a:p>
            <a:pPr marL="87313" lvl="1" algn="just" eaLnBrk="0" hangingPunct="0"/>
            <a:endParaRPr lang="tr-TR" sz="2000" dirty="0">
              <a:latin typeface="Myriad Pro" pitchFamily="34" charset="0"/>
            </a:endParaRPr>
          </a:p>
          <a:p>
            <a:pPr marL="87313" lvl="1" algn="just" eaLnBrk="0" hangingPunct="0"/>
            <a:endParaRPr lang="tr-TR" sz="2000" dirty="0" smtClean="0">
              <a:latin typeface="Myriad Pro" pitchFamily="34" charset="0"/>
            </a:endParaRPr>
          </a:p>
          <a:p>
            <a:pPr marL="87313" lvl="1" algn="just" eaLnBrk="0" hangingPunct="0"/>
            <a:endParaRPr lang="tr-TR" sz="2000" dirty="0" smtClean="0">
              <a:latin typeface="Myriad Pro" pitchFamily="34" charset="0"/>
            </a:endParaRPr>
          </a:p>
          <a:p>
            <a:pPr marL="87313" lvl="1" algn="just" eaLnBrk="0" hangingPunct="0"/>
            <a:r>
              <a:rPr lang="tr-TR" sz="1400" dirty="0">
                <a:solidFill>
                  <a:srgbClr val="FF0000"/>
                </a:solidFill>
                <a:latin typeface="Myriad Pro" pitchFamily="34" charset="0"/>
              </a:rPr>
              <a:t>(*) Bina tamamlama sigortasının kapsamı, koşulları ve uygulama esasları Hazine Müsteşarlığınca, </a:t>
            </a:r>
            <a:r>
              <a:rPr lang="tr-TR" sz="1400" dirty="0" smtClean="0">
                <a:solidFill>
                  <a:srgbClr val="FF0000"/>
                </a:solidFill>
                <a:latin typeface="Myriad Pro" pitchFamily="34" charset="0"/>
              </a:rPr>
              <a:t>istisnaları ise </a:t>
            </a:r>
            <a:r>
              <a:rPr lang="tr-TR" sz="1400" dirty="0">
                <a:solidFill>
                  <a:srgbClr val="FF0000"/>
                </a:solidFill>
                <a:latin typeface="Myriad Pro" pitchFamily="34" charset="0"/>
              </a:rPr>
              <a:t>Bakanlıkça belirlenecektir.</a:t>
            </a:r>
            <a:endParaRPr lang="tr-TR" sz="14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a:p>
            <a:pPr marL="87313" lvl="1" algn="just" eaLnBrk="0" hangingPunct="0"/>
            <a:endParaRPr lang="tr-TR" sz="2000" dirty="0">
              <a:latin typeface="Myriad Pro" pitchFamily="34" charset="0"/>
            </a:endParaRPr>
          </a:p>
        </p:txBody>
      </p:sp>
      <p:sp>
        <p:nvSpPr>
          <p:cNvPr id="69636"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extLst>
      <p:ext uri="{BB962C8B-B14F-4D97-AF65-F5344CB8AC3E}">
        <p14:creationId xmlns:p14="http://schemas.microsoft.com/office/powerpoint/2010/main" val="38565289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4755" name="Title 1"/>
          <p:cNvSpPr txBox="1">
            <a:spLocks/>
          </p:cNvSpPr>
          <p:nvPr/>
        </p:nvSpPr>
        <p:spPr bwMode="auto">
          <a:xfrm>
            <a:off x="281579" y="981075"/>
            <a:ext cx="8496300" cy="5761038"/>
          </a:xfrm>
          <a:prstGeom prst="rect">
            <a:avLst/>
          </a:prstGeom>
          <a:noFill/>
          <a:ln w="9525">
            <a:noFill/>
            <a:miter lim="800000"/>
            <a:headEnd/>
            <a:tailEnd/>
          </a:ln>
        </p:spPr>
        <p:txBody>
          <a:bodyPr/>
          <a:lstStyle/>
          <a:p>
            <a:pPr eaLnBrk="0" hangingPunct="0"/>
            <a:endParaRPr lang="tr-TR" b="1" dirty="0"/>
          </a:p>
          <a:p>
            <a:pPr eaLnBrk="0" hangingPunct="0"/>
            <a:endParaRPr lang="tr-TR" b="1" dirty="0"/>
          </a:p>
          <a:p>
            <a:pPr algn="just" eaLnBrk="0" hangingPunct="0"/>
            <a:r>
              <a:rPr lang="tr-TR" sz="2000" dirty="0">
                <a:solidFill>
                  <a:srgbClr val="FF0000"/>
                </a:solidFill>
                <a:latin typeface="Myriad Pro" pitchFamily="34" charset="0"/>
              </a:rPr>
              <a:t>İ- Milyonlarca yerli ve yabancı turisti ilgilendiren paket turlarla ilgili tüketicilere yeni haklar </a:t>
            </a:r>
            <a:r>
              <a:rPr lang="tr-TR" sz="2000" dirty="0" smtClean="0">
                <a:solidFill>
                  <a:srgbClr val="FF0000"/>
                </a:solidFill>
                <a:latin typeface="Myriad Pro" pitchFamily="34" charset="0"/>
              </a:rPr>
              <a:t>tanınmıştır </a:t>
            </a:r>
            <a:r>
              <a:rPr lang="tr-TR" sz="2000" dirty="0">
                <a:solidFill>
                  <a:srgbClr val="FF0000"/>
                </a:solidFill>
                <a:latin typeface="Myriad Pro" pitchFamily="34" charset="0"/>
              </a:rPr>
              <a:t>(MADDE 51</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algn="just" eaLnBrk="0" hangingPunct="0"/>
            <a:endParaRPr lang="tr-TR" dirty="0"/>
          </a:p>
          <a:p>
            <a:pPr marL="1200150" lvl="1" indent="-457200" algn="just" eaLnBrk="0" hangingPunct="0">
              <a:buFontTx/>
              <a:buAutoNum type="arabicParenR"/>
            </a:pPr>
            <a:r>
              <a:rPr lang="tr-TR" sz="2000" dirty="0" smtClean="0">
                <a:latin typeface="Myriad Pro" pitchFamily="34" charset="0"/>
              </a:rPr>
              <a:t>Sözleşme </a:t>
            </a:r>
            <a:r>
              <a:rPr lang="tr-TR" sz="2000" dirty="0">
                <a:latin typeface="Myriad Pro" pitchFamily="34" charset="0"/>
              </a:rPr>
              <a:t>kurulmadan önce, tüketiciye ön bilgilendirme amaçlı broşür </a:t>
            </a:r>
            <a:r>
              <a:rPr lang="tr-TR" sz="2000" dirty="0" smtClean="0">
                <a:latin typeface="Myriad Pro" pitchFamily="34" charset="0"/>
              </a:rPr>
              <a:t>verilmesi zorunlu hale getirilmiştir.</a:t>
            </a:r>
            <a:endParaRPr lang="tr-TR" sz="2000" dirty="0">
              <a:latin typeface="Myriad Pro" pitchFamily="34" charset="0"/>
            </a:endParaRPr>
          </a:p>
          <a:p>
            <a:pPr marL="1200150" lvl="1" indent="-457200" algn="just"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a:latin typeface="Myriad Pro" pitchFamily="34" charset="0"/>
              </a:rPr>
              <a:t> </a:t>
            </a:r>
            <a:r>
              <a:rPr lang="tr-TR" sz="2000" dirty="0" smtClean="0">
                <a:latin typeface="Myriad Pro" pitchFamily="34" charset="0"/>
              </a:rPr>
              <a:t>Tüketicilere, </a:t>
            </a:r>
            <a:r>
              <a:rPr lang="tr-TR" sz="2000" dirty="0">
                <a:latin typeface="Myriad Pro" pitchFamily="34" charset="0"/>
              </a:rPr>
              <a:t>paket tur sözleşmesinin esaslı unsurlarından birisinin değişmesi halinde sözleşmeden </a:t>
            </a:r>
            <a:r>
              <a:rPr lang="tr-TR" sz="2000" dirty="0" smtClean="0">
                <a:latin typeface="Myriad Pro" pitchFamily="34" charset="0"/>
              </a:rPr>
              <a:t>dönme hakkı getirilmiştir. Sözleşmeden </a:t>
            </a:r>
            <a:r>
              <a:rPr lang="tr-TR" sz="2000" dirty="0">
                <a:latin typeface="Myriad Pro" pitchFamily="34" charset="0"/>
              </a:rPr>
              <a:t>dönülmesi halinde paket tur düzenleyicisi veya aracısının, dönme bildiriminin kendisine ulaştığı tarihten itibaren tüketicinin ödemiş olduğu tüm bedeli herhangi bir kesinti yapmaksızın </a:t>
            </a:r>
            <a:r>
              <a:rPr lang="tr-TR" sz="2000" dirty="0" smtClean="0">
                <a:latin typeface="Myriad Pro" pitchFamily="34" charset="0"/>
              </a:rPr>
              <a:t>«derhal» </a:t>
            </a:r>
            <a:r>
              <a:rPr lang="tr-TR" sz="2000" dirty="0">
                <a:latin typeface="Myriad Pro" pitchFamily="34" charset="0"/>
              </a:rPr>
              <a:t>iade etmesi </a:t>
            </a:r>
            <a:r>
              <a:rPr lang="tr-TR" sz="2000" dirty="0" smtClean="0">
                <a:latin typeface="Myriad Pro" pitchFamily="34" charset="0"/>
              </a:rPr>
              <a:t>zorunlu olmuştur. </a:t>
            </a:r>
          </a:p>
          <a:p>
            <a:pPr marL="1200150" lvl="1" indent="-457200" algn="just"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a:latin typeface="Myriad Pro" pitchFamily="34" charset="0"/>
              </a:rPr>
              <a:t>Yeni </a:t>
            </a:r>
            <a:r>
              <a:rPr lang="tr-TR" sz="2000" dirty="0" smtClean="0">
                <a:latin typeface="Myriad Pro" pitchFamily="34" charset="0"/>
              </a:rPr>
              <a:t>düzenlemeyle AB </a:t>
            </a:r>
            <a:r>
              <a:rPr lang="tr-TR" sz="2000" dirty="0">
                <a:latin typeface="Myriad Pro" pitchFamily="34" charset="0"/>
              </a:rPr>
              <a:t>ülkelerinde olduğu gibi ticari ve mesleki amaçla paket tura </a:t>
            </a:r>
            <a:r>
              <a:rPr lang="tr-TR" sz="2000" dirty="0" smtClean="0">
                <a:latin typeface="Myriad Pro" pitchFamily="34" charset="0"/>
              </a:rPr>
              <a:t>katılanların </a:t>
            </a:r>
            <a:r>
              <a:rPr lang="tr-TR" sz="2000" dirty="0">
                <a:latin typeface="Myriad Pro" pitchFamily="34" charset="0"/>
              </a:rPr>
              <a:t>da tüketiciye tanınan haklardan </a:t>
            </a:r>
            <a:r>
              <a:rPr lang="tr-TR" sz="2000" dirty="0" smtClean="0">
                <a:latin typeface="Myriad Pro" pitchFamily="34" charset="0"/>
              </a:rPr>
              <a:t>yararlanabilmesine olanak sağlanmıştır.</a:t>
            </a:r>
            <a:endParaRPr lang="tr-TR" sz="2000" dirty="0">
              <a:latin typeface="Myriad Pro" pitchFamily="34" charset="0"/>
            </a:endParaRPr>
          </a:p>
        </p:txBody>
      </p:sp>
      <p:sp>
        <p:nvSpPr>
          <p:cNvPr id="74756"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4755"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charset="0"/>
              </a:defRPr>
            </a:lvl1pPr>
            <a:lvl2pPr marL="120015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tr-TR" b="1" dirty="0" smtClean="0"/>
          </a:p>
          <a:p>
            <a:pPr>
              <a:buFont typeface="Wingdings" pitchFamily="2" charset="2"/>
              <a:buChar char="Ø"/>
              <a:defRPr/>
            </a:pPr>
            <a:endParaRPr lang="tr-TR" sz="2200" dirty="0" smtClean="0">
              <a:solidFill>
                <a:srgbClr val="0070C0"/>
              </a:solidFill>
              <a:latin typeface="Myriad Pro" pitchFamily="34" charset="0"/>
            </a:endParaRPr>
          </a:p>
          <a:p>
            <a:pPr algn="just">
              <a:defRPr/>
            </a:pPr>
            <a:r>
              <a:rPr lang="tr-TR" sz="2000" dirty="0" smtClean="0">
                <a:solidFill>
                  <a:srgbClr val="FF0000"/>
                </a:solidFill>
                <a:latin typeface="Myriad Pro" pitchFamily="34" charset="0"/>
              </a:rPr>
              <a:t>J-Elektrik</a:t>
            </a:r>
            <a:r>
              <a:rPr lang="en-US" sz="2000" dirty="0" smtClean="0">
                <a:solidFill>
                  <a:srgbClr val="FF0000"/>
                </a:solidFill>
                <a:latin typeface="Myriad Pro" pitchFamily="34" charset="0"/>
              </a:rPr>
              <a:t>, </a:t>
            </a:r>
            <a:r>
              <a:rPr lang="tr-TR" sz="2000" dirty="0" smtClean="0">
                <a:solidFill>
                  <a:srgbClr val="FF0000"/>
                </a:solidFill>
                <a:latin typeface="Myriad Pro" pitchFamily="34" charset="0"/>
              </a:rPr>
              <a:t>su, doğalgaz</a:t>
            </a:r>
            <a:r>
              <a:rPr lang="en-US" sz="2000" dirty="0" smtClean="0">
                <a:solidFill>
                  <a:srgbClr val="FF0000"/>
                </a:solidFill>
                <a:latin typeface="Myriad Pro" pitchFamily="34" charset="0"/>
              </a:rPr>
              <a:t>, internet, </a:t>
            </a:r>
            <a:r>
              <a:rPr lang="tr-TR" sz="2000" dirty="0" smtClean="0">
                <a:solidFill>
                  <a:srgbClr val="FF0000"/>
                </a:solidFill>
                <a:latin typeface="Myriad Pro" pitchFamily="34" charset="0"/>
              </a:rPr>
              <a:t>telefon</a:t>
            </a:r>
            <a:r>
              <a:rPr lang="en-US" sz="2000" dirty="0" smtClean="0">
                <a:solidFill>
                  <a:srgbClr val="FF0000"/>
                </a:solidFill>
                <a:latin typeface="Myriad Pro" pitchFamily="34" charset="0"/>
              </a:rPr>
              <a:t> vb. </a:t>
            </a:r>
            <a:r>
              <a:rPr lang="tr-TR" sz="2000" dirty="0" smtClean="0">
                <a:solidFill>
                  <a:srgbClr val="FF0000"/>
                </a:solidFill>
                <a:latin typeface="Myriad Pro" pitchFamily="34" charset="0"/>
              </a:rPr>
              <a:t>tüm aboneliklerde tüketicileri koruyucu yeni düzenlemeler getirilmektedir</a:t>
            </a:r>
            <a:r>
              <a:rPr lang="en-US" sz="2000" dirty="0" smtClean="0">
                <a:solidFill>
                  <a:srgbClr val="FF0000"/>
                </a:solidFill>
                <a:latin typeface="Myriad Pro" pitchFamily="34" charset="0"/>
              </a:rPr>
              <a:t> </a:t>
            </a:r>
            <a:r>
              <a:rPr lang="tr-TR" sz="2000" dirty="0" smtClean="0">
                <a:solidFill>
                  <a:srgbClr val="FF0000"/>
                </a:solidFill>
                <a:latin typeface="Myriad Pro" pitchFamily="34" charset="0"/>
              </a:rPr>
              <a:t>(MADDE 52).</a:t>
            </a:r>
          </a:p>
          <a:p>
            <a:pPr>
              <a:defRPr/>
            </a:pPr>
            <a:endParaRPr lang="tr-TR" dirty="0" smtClean="0"/>
          </a:p>
          <a:p>
            <a:pPr lvl="1" algn="just">
              <a:buFontTx/>
              <a:buAutoNum type="arabicParenR"/>
              <a:defRPr/>
            </a:pPr>
            <a:r>
              <a:rPr lang="tr-TR" sz="1900" dirty="0" smtClean="0">
                <a:latin typeface="Myriad Pro" pitchFamily="34" charset="0"/>
              </a:rPr>
              <a:t>Tüketici, </a:t>
            </a:r>
          </a:p>
          <a:p>
            <a:pPr marL="742950" lvl="1" indent="0" algn="just">
              <a:defRPr/>
            </a:pPr>
            <a:r>
              <a:rPr lang="tr-TR" sz="1900" dirty="0" smtClean="0">
                <a:latin typeface="Myriad Pro" pitchFamily="34" charset="0"/>
              </a:rPr>
              <a:t>		a) Belirsiz süreli veya süresi 1 yıldan daha uzun olan belirli süreli abonelik sözleşmesini istediği zaman, </a:t>
            </a:r>
          </a:p>
          <a:p>
            <a:pPr marL="742950" lvl="1" indent="0" algn="just">
              <a:defRPr/>
            </a:pPr>
            <a:r>
              <a:rPr lang="tr-TR" sz="1900" dirty="0" smtClean="0">
                <a:latin typeface="Myriad Pro" pitchFamily="34" charset="0"/>
              </a:rPr>
              <a:t>		b) Süresi 1 yıldan az olan belirli süreli abonelik sözleşmelerini ise satıcı veya sağlayıcının sözleşmede değişiklik yapması halinde feshetme hakkına sahip olmuştur. </a:t>
            </a:r>
          </a:p>
          <a:p>
            <a:pPr lvl="1">
              <a:defRPr/>
            </a:pPr>
            <a:r>
              <a:rPr lang="tr-TR" sz="1900" dirty="0" smtClean="0">
                <a:latin typeface="Myriad Pro" pitchFamily="34" charset="0"/>
              </a:rPr>
              <a:t>		</a:t>
            </a:r>
          </a:p>
          <a:p>
            <a:pPr marL="742950" lvl="1" indent="0" algn="just">
              <a:defRPr/>
            </a:pPr>
            <a:r>
              <a:rPr lang="tr-TR" sz="1900" dirty="0" smtClean="0">
                <a:latin typeface="Myriad Pro" pitchFamily="34" charset="0"/>
              </a:rPr>
              <a:t>2) Aboneliğe son verme isteği süresi içinde yerine getirilmezse, abonelikten faydalanılmış olsa dahi tüketiciden herhangi bir bedel talep edilmesi yasaklanmıştır.</a:t>
            </a:r>
          </a:p>
          <a:p>
            <a:pPr marL="742950" lvl="1" indent="0" algn="just">
              <a:defRPr/>
            </a:pPr>
            <a:endParaRPr lang="tr-TR" sz="1900" dirty="0" smtClean="0">
              <a:latin typeface="Myriad Pro" pitchFamily="34" charset="0"/>
            </a:endParaRPr>
          </a:p>
          <a:p>
            <a:pPr marL="742950" lvl="1" indent="0" algn="just">
              <a:defRPr/>
            </a:pPr>
            <a:r>
              <a:rPr lang="tr-TR" sz="1900" dirty="0" smtClean="0">
                <a:latin typeface="Myriad Pro" pitchFamily="34" charset="0"/>
              </a:rPr>
              <a:t>3) Feshin, sözleşmenin kurulmasından daha ağır şartlara bağlanamayacağı kuralı getirilmiştir.</a:t>
            </a:r>
          </a:p>
          <a:p>
            <a:pPr algn="just">
              <a:buFont typeface="Wingdings" pitchFamily="2" charset="2"/>
              <a:buChar char="Ø"/>
              <a:defRPr/>
            </a:pPr>
            <a:endParaRPr lang="tr-TR" dirty="0" smtClean="0">
              <a:solidFill>
                <a:srgbClr val="0000FF"/>
              </a:solidFill>
            </a:endParaRPr>
          </a:p>
        </p:txBody>
      </p:sp>
      <p:sp>
        <p:nvSpPr>
          <p:cNvPr id="75780"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a:solidFill>
                <a:srgbClr val="0000FF"/>
              </a:solidFill>
              <a:latin typeface="Myriad Pro" pitchFamily="34" charset="0"/>
            </a:endParaRPr>
          </a:p>
          <a:p>
            <a:pPr marL="1588" lvl="1" algn="ctr"/>
            <a:r>
              <a:rPr lang="tr-TR" sz="200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a:solidFill>
                <a:srgbClr val="FF0000"/>
              </a:solidFill>
              <a:latin typeface="Myriad Pro" pitchFamily="34" charset="0"/>
            </a:endParaRPr>
          </a:p>
          <a:p>
            <a:pPr marL="644525" indent="-285750" algn="ctr">
              <a:spcBef>
                <a:spcPts val="400"/>
              </a:spcBef>
              <a:buClr>
                <a:schemeClr val="tx1"/>
              </a:buClr>
            </a:pPr>
            <a:r>
              <a:rPr lang="tr-TR" sz="2400">
                <a:solidFill>
                  <a:srgbClr val="0000FF"/>
                </a:solidFill>
                <a:latin typeface="Myriad Pro" pitchFamily="34" charset="0"/>
              </a:rPr>
              <a:t>	</a:t>
            </a:r>
            <a:endParaRPr lang="tr-TR" sz="200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B3A10EF-5178-424A-8F61-E01A6826226A}" type="slidenum">
              <a:rPr lang="en-US" altLang="tr-TR" sz="1200" b="1" smtClean="0">
                <a:solidFill>
                  <a:srgbClr val="898989"/>
                </a:solidFill>
                <a:latin typeface="Cambria" panose="02040503050406030204" pitchFamily="18" charset="0"/>
              </a:rPr>
              <a:pPr algn="ctr">
                <a:spcBef>
                  <a:spcPct val="0"/>
                </a:spcBef>
                <a:buFontTx/>
                <a:buNone/>
              </a:pPr>
              <a:t>3</a:t>
            </a:fld>
            <a:endParaRPr lang="en-US" altLang="tr-TR" sz="1200" b="1" smtClean="0">
              <a:solidFill>
                <a:srgbClr val="898989"/>
              </a:solidFill>
              <a:latin typeface="Cambria" panose="02040503050406030204" pitchFamily="18" charset="0"/>
            </a:endParaRPr>
          </a:p>
        </p:txBody>
      </p:sp>
      <p:sp>
        <p:nvSpPr>
          <p:cNvPr id="6147"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12 Metin Yer Tutucusu"/>
          <p:cNvSpPr>
            <a:spLocks noGrp="1"/>
          </p:cNvSpPr>
          <p:nvPr>
            <p:ph type="body" idx="1"/>
          </p:nvPr>
        </p:nvSpPr>
        <p:spPr>
          <a:xfrm>
            <a:off x="1450975" y="544513"/>
            <a:ext cx="6770688" cy="857250"/>
          </a:xfrm>
        </p:spPr>
        <p:txBody>
          <a:bodyPr rtlCol="0">
            <a:noAutofit/>
          </a:bodyPr>
          <a:lstStyle/>
          <a:p>
            <a:pPr marL="360000" algn="ctr" eaLnBrk="1" fontAlgn="auto" hangingPunct="1">
              <a:spcBef>
                <a:spcPts val="400"/>
              </a:spcBef>
              <a:spcAft>
                <a:spcPts val="0"/>
              </a:spcAft>
              <a:buClr>
                <a:prstClr val="black"/>
              </a:buClr>
              <a:defRPr/>
            </a:pPr>
            <a:endParaRPr lang="tr-TR" kern="0" dirty="0" smtClean="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endParaRPr lang="tr-TR" kern="0" dirty="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endParaRPr lang="tr-TR" kern="0" dirty="0" smtClean="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r>
              <a:rPr lang="tr-TR" kern="0" dirty="0" smtClean="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ea typeface="ＭＳ Ｐゴシック" pitchFamily="48" charset="-128"/>
                <a:cs typeface="Arial"/>
              </a:rPr>
              <a:t>TÜKETİCİNİN </a:t>
            </a:r>
            <a:r>
              <a:rPr lang="tr-TR" kern="0" dirty="0">
                <a:solidFill>
                  <a:srgbClr val="0070C0"/>
                </a:solidFill>
                <a:latin typeface="Cambria" panose="02040503050406030204" pitchFamily="18" charset="0"/>
                <a:ea typeface="ＭＳ Ｐゴシック" pitchFamily="48" charset="-128"/>
                <a:cs typeface="Arial"/>
              </a:rPr>
              <a:t>KORUNMASI KAVRAMI</a:t>
            </a:r>
          </a:p>
          <a:p>
            <a:pPr marL="360000" algn="ctr" eaLnBrk="1" fontAlgn="auto" hangingPunct="1">
              <a:spcBef>
                <a:spcPts val="400"/>
              </a:spcBef>
              <a:spcAft>
                <a:spcPts val="0"/>
              </a:spcAft>
              <a:buClr>
                <a:prstClr val="black"/>
              </a:buClr>
              <a:buFont typeface="Arial"/>
              <a:buNone/>
              <a:defRPr/>
            </a:pPr>
            <a:endParaRPr lang="tr-TR" kern="0" dirty="0">
              <a:solidFill>
                <a:srgbClr val="0070C0"/>
              </a:solidFill>
              <a:latin typeface="Cambria" panose="02040503050406030204" pitchFamily="18" charset="0"/>
              <a:cs typeface="Arial"/>
            </a:endParaRPr>
          </a:p>
        </p:txBody>
      </p:sp>
      <p:sp>
        <p:nvSpPr>
          <p:cNvPr id="7" name="Dikdörtgen 6"/>
          <p:cNvSpPr/>
          <p:nvPr/>
        </p:nvSpPr>
        <p:spPr>
          <a:xfrm>
            <a:off x="1055688" y="544513"/>
            <a:ext cx="7559675" cy="6735762"/>
          </a:xfrm>
          <a:prstGeom prst="rect">
            <a:avLst/>
          </a:prstGeom>
        </p:spPr>
        <p:txBody>
          <a:bodyPr>
            <a:spAutoFit/>
          </a:bodyPr>
          <a:lstStyle/>
          <a:p>
            <a:pPr>
              <a:spcBef>
                <a:spcPct val="20000"/>
              </a:spcBef>
              <a:buClr>
                <a:srgbClr val="003366"/>
              </a:buClr>
              <a:buSzPct val="75000"/>
              <a:defRPr/>
            </a:pPr>
            <a:endParaRPr lang="tr-TR" kern="0" dirty="0">
              <a:solidFill>
                <a:srgbClr val="003366"/>
              </a:solidFill>
              <a:latin typeface="Cambria" panose="02040503050406030204" pitchFamily="18" charset="0"/>
              <a:ea typeface="ＭＳ Ｐゴシック" panose="020B0600070205080204" pitchFamily="34" charset="-128"/>
              <a:cs typeface="Arial"/>
            </a:endParaRPr>
          </a:p>
          <a:p>
            <a:pPr marL="457200" indent="-457200">
              <a:spcBef>
                <a:spcPct val="20000"/>
              </a:spcBef>
              <a:buClr>
                <a:srgbClr val="003366"/>
              </a:buClr>
              <a:buSzPct val="75000"/>
              <a:buFont typeface="Wingdings" panose="05000000000000000000" pitchFamily="2" charset="2"/>
              <a:buChar char="Ø"/>
              <a:defRPr/>
            </a:pPr>
            <a:endParaRPr lang="tr-TR" kern="0" dirty="0">
              <a:solidFill>
                <a:srgbClr val="003366"/>
              </a:solidFill>
              <a:latin typeface="Cambria" panose="02040503050406030204" pitchFamily="18" charset="0"/>
              <a:ea typeface="ＭＳ Ｐゴシック" panose="020B0600070205080204" pitchFamily="34" charset="-128"/>
              <a:cs typeface="Arial"/>
            </a:endParaRPr>
          </a:p>
          <a:p>
            <a:pPr marL="342900" indent="-342900" algn="just">
              <a:spcBef>
                <a:spcPct val="20000"/>
              </a:spcBef>
              <a:buClr>
                <a:srgbClr val="003366"/>
              </a:buClr>
              <a:buSzPct val="75000"/>
              <a:defRPr/>
            </a:pPr>
            <a:r>
              <a:rPr lang="tr-TR" kern="0" dirty="0">
                <a:solidFill>
                  <a:srgbClr val="003366"/>
                </a:solidFill>
                <a:latin typeface="Cambria" panose="02040503050406030204" pitchFamily="18" charset="0"/>
                <a:ea typeface="ＭＳ Ｐゴシック" panose="020B0600070205080204" pitchFamily="34" charset="-128"/>
                <a:cs typeface="Arial"/>
              </a:rPr>
              <a:t>	</a:t>
            </a:r>
            <a:r>
              <a:rPr lang="tr-TR" dirty="0">
                <a:solidFill>
                  <a:srgbClr val="1F497D"/>
                </a:solidFill>
                <a:latin typeface="Cambria" panose="02040503050406030204" pitchFamily="18" charset="0"/>
                <a:ea typeface="ＭＳ Ｐゴシック" pitchFamily="48" charset="-128"/>
                <a:cs typeface="Arial" panose="020B0604020202020204" pitchFamily="34" charset="0"/>
              </a:rPr>
              <a:t>Kültürümüzde Selçuklu ve Osmanlı İmparatorluklarındaki Ahilik Sistemine kadar uzanan «Tüketicinin Korunması» kavramı güçlüler karşısında zayıfların korunması ihtiyacından doğmuş olup, tüm Dünyada temel bir insan hakkı olarak kabul edilmektedir.</a:t>
            </a:r>
          </a:p>
          <a:p>
            <a:pPr marL="342900" indent="-342900"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03213" lvl="1"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Hakkında Kanun</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Başta 76 milyon tüketicimiz olmak üzere,</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Tüm imalat ve ithalat sektörünü,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Tüketiciye mal ve hizmet sunan tüm esnaf ve tacirler ile bunların meslek örgütlerini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alanında faaliyet gösteren tüm STK’ları,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Diğer kamu kurum ve kuruluşlarını</a:t>
            </a:r>
          </a:p>
          <a:p>
            <a:pPr marL="801688" lvl="2" indent="-41275"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 ilgilendiren ve tüm sektörlere uygulanacak ortak kuralları belirleyen çerçeve bir Kanundur.</a:t>
            </a:r>
          </a:p>
          <a:p>
            <a:pPr marL="801688" lvl="2" indent="-41275" algn="just" fontAlgn="auto">
              <a:spcBef>
                <a:spcPts val="0"/>
              </a:spcBef>
              <a:spcAft>
                <a:spcPts val="0"/>
              </a:spcAft>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03213" lvl="1"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ile ilgili kurallar sadece tüketiciyi değil, belli standartta ve kalitede mal ve hizmet üretimini sağladığı için aynı zamanda üreticileri ve dolayısıyla ülke ekonomisini de korumaktadır.  </a:t>
            </a:r>
          </a:p>
          <a:p>
            <a:pPr marL="342900" indent="-342900"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60000" eaLnBrk="0" hangingPunct="0">
              <a:spcBef>
                <a:spcPts val="400"/>
              </a:spcBef>
              <a:buClr>
                <a:prstClr val="black"/>
              </a:buClr>
              <a:defRPr/>
            </a:pPr>
            <a:endParaRPr lang="tr-TR" dirty="0">
              <a:solidFill>
                <a:prstClr val="black"/>
              </a:solidFill>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3183050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6803"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endParaRPr lang="tr-TR" sz="2200" dirty="0">
              <a:solidFill>
                <a:srgbClr val="0070C0"/>
              </a:solidFill>
              <a:latin typeface="Myriad Pro" pitchFamily="34" charset="0"/>
            </a:endParaRPr>
          </a:p>
          <a:p>
            <a:pPr marL="285750" indent="-285750" algn="just" eaLnBrk="0" hangingPunct="0"/>
            <a:r>
              <a:rPr lang="tr-TR" sz="2000" dirty="0">
                <a:solidFill>
                  <a:srgbClr val="FF0000"/>
                </a:solidFill>
                <a:latin typeface="Myriad Pro" pitchFamily="34" charset="0"/>
              </a:rPr>
              <a:t>K- Gazete ve dergi gibi süreli yayın kuruluşlarınca düzenlenen promosyon kampanyaları daha sıkı kurallara tabi </a:t>
            </a:r>
            <a:r>
              <a:rPr lang="tr-TR" sz="2000" dirty="0" smtClean="0">
                <a:solidFill>
                  <a:srgbClr val="FF0000"/>
                </a:solidFill>
                <a:latin typeface="Myriad Pro" pitchFamily="34" charset="0"/>
              </a:rPr>
              <a:t>olacaktır </a:t>
            </a:r>
            <a:r>
              <a:rPr lang="tr-TR" sz="2000" dirty="0">
                <a:solidFill>
                  <a:srgbClr val="FF0000"/>
                </a:solidFill>
                <a:latin typeface="Myriad Pro" pitchFamily="34" charset="0"/>
              </a:rPr>
              <a:t>(MADDE 53</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285750" indent="-285750" eaLnBrk="0" hangingPunct="0"/>
            <a:endParaRPr lang="tr-TR" dirty="0"/>
          </a:p>
          <a:p>
            <a:pPr marL="1200150" lvl="1" indent="-457200" algn="just" eaLnBrk="0" hangingPunct="0">
              <a:buFontTx/>
              <a:buAutoNum type="arabicParenR"/>
            </a:pPr>
            <a:r>
              <a:rPr lang="tr-TR" sz="2000" dirty="0">
                <a:latin typeface="Myriad Pro" pitchFamily="34" charset="0"/>
              </a:rPr>
              <a:t>Mevcut Kanunda örnekleme yöntemiyle sayılan, süreli yayın kuruluşlarının verebileceği kültürel ürünler, yönetmelikle açıkça belirlenecektir.</a:t>
            </a:r>
          </a:p>
          <a:p>
            <a:pPr marL="1200150" lvl="1" indent="-457200" algn="just" eaLnBrk="0" hangingPunct="0">
              <a:buFontTx/>
              <a:buAutoNum type="arabicParenR"/>
            </a:pPr>
            <a:endParaRPr lang="tr-TR" sz="2000" dirty="0">
              <a:latin typeface="Myriad Pro" pitchFamily="34" charset="0"/>
            </a:endParaRPr>
          </a:p>
          <a:p>
            <a:pPr marL="1200150" lvl="1" indent="-457200" algn="just" eaLnBrk="0" hangingPunct="0">
              <a:buFontTx/>
              <a:buAutoNum type="arabicParenR"/>
            </a:pPr>
            <a:r>
              <a:rPr lang="tr-TR" sz="2000" dirty="0">
                <a:latin typeface="Myriad Pro" pitchFamily="34" charset="0"/>
              </a:rPr>
              <a:t> Süreli yayının birden fazla sayıda satın alınmasını gerektiren ve belirli bir süreye yayılan promosyon uygulamalarının süresi; </a:t>
            </a:r>
          </a:p>
          <a:p>
            <a:pPr marL="285750" indent="-285750" algn="just" eaLnBrk="0" hangingPunct="0">
              <a:buFont typeface="Wingdings" pitchFamily="2" charset="2"/>
              <a:buChar char="ü"/>
            </a:pPr>
            <a:endParaRPr lang="tr-TR" sz="2000" dirty="0">
              <a:latin typeface="Myriad Pro" pitchFamily="34" charset="0"/>
            </a:endParaRPr>
          </a:p>
          <a:p>
            <a:pPr marL="285750" indent="-285750" algn="just" eaLnBrk="0" hangingPunct="0"/>
            <a:r>
              <a:rPr lang="tr-TR" sz="2000" dirty="0">
                <a:latin typeface="Myriad Pro" pitchFamily="34" charset="0"/>
              </a:rPr>
              <a:t>			a) Günlük süreli yayınlarda 75 günü, </a:t>
            </a:r>
          </a:p>
          <a:p>
            <a:pPr marL="285750" indent="-285750" algn="just" eaLnBrk="0" hangingPunct="0"/>
            <a:r>
              <a:rPr lang="tr-TR" sz="2000" dirty="0">
                <a:latin typeface="Myriad Pro" pitchFamily="34" charset="0"/>
              </a:rPr>
              <a:t>			b) Haftalık süreli yayınlarda 18 haftayı,</a:t>
            </a:r>
          </a:p>
          <a:p>
            <a:pPr marL="285750" indent="-285750" algn="just" eaLnBrk="0" hangingPunct="0"/>
            <a:r>
              <a:rPr lang="tr-TR" sz="2000" dirty="0">
                <a:latin typeface="Myriad Pro" pitchFamily="34" charset="0"/>
              </a:rPr>
              <a:t>			c) Daha uzun süreli yayınlarda 12 ayı geçemeyecektir. </a:t>
            </a:r>
          </a:p>
          <a:p>
            <a:pPr marL="285750" indent="-285750" algn="just" eaLnBrk="0" hangingPunct="0"/>
            <a:endParaRPr lang="tr-TR" dirty="0"/>
          </a:p>
          <a:p>
            <a:pPr marL="285750" indent="-285750" algn="just" eaLnBrk="0" hangingPunct="0">
              <a:buFont typeface="Wingdings" pitchFamily="2" charset="2"/>
              <a:buChar char="Ø"/>
            </a:pPr>
            <a:endParaRPr lang="tr-TR" dirty="0"/>
          </a:p>
        </p:txBody>
      </p:sp>
      <p:sp>
        <p:nvSpPr>
          <p:cNvPr id="76804"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Rot="1" noChangeArrowheads="1"/>
          </p:cNvSpPr>
          <p:nvPr/>
        </p:nvSpPr>
        <p:spPr bwMode="auto">
          <a:xfrm>
            <a:off x="96137"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467544" y="765175"/>
            <a:ext cx="8136904" cy="575945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0"/>
              </a:spcAft>
              <a:defRPr/>
            </a:pPr>
            <a:endParaRPr lang="tr-TR" dirty="0" smtClean="0"/>
          </a:p>
          <a:p>
            <a:pPr fontAlgn="auto">
              <a:spcBef>
                <a:spcPts val="0"/>
              </a:spcBef>
              <a:spcAft>
                <a:spcPts val="0"/>
              </a:spcAft>
              <a:defRPr/>
            </a:pPr>
            <a:endParaRPr lang="tr-TR" sz="400" dirty="0">
              <a:solidFill>
                <a:srgbClr val="0070C0"/>
              </a:solidFill>
              <a:latin typeface="Myriad Pro" pitchFamily="34" charset="0"/>
            </a:endParaRPr>
          </a:p>
          <a:p>
            <a:pPr fontAlgn="auto">
              <a:spcBef>
                <a:spcPts val="0"/>
              </a:spcBef>
              <a:spcAft>
                <a:spcPts val="0"/>
              </a:spcAft>
              <a:defRPr/>
            </a:pPr>
            <a:endParaRPr lang="tr-TR" sz="2200" dirty="0" smtClean="0">
              <a:solidFill>
                <a:srgbClr val="0070C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                 L- Piramit satış sistemleri yasaklanmaktadır (MADDE 80).</a:t>
            </a:r>
          </a:p>
          <a:p>
            <a:pPr algn="just" fontAlgn="auto">
              <a:spcBef>
                <a:spcPts val="0"/>
              </a:spcBef>
              <a:spcAft>
                <a:spcPts val="0"/>
              </a:spcAft>
              <a:defRPr/>
            </a:pPr>
            <a:endParaRPr lang="tr-TR" sz="800" dirty="0" smtClean="0"/>
          </a:p>
          <a:p>
            <a:pPr algn="just" fontAlgn="auto">
              <a:spcBef>
                <a:spcPts val="0"/>
              </a:spcBef>
              <a:spcAft>
                <a:spcPts val="0"/>
              </a:spcAft>
              <a:defRPr/>
            </a:pPr>
            <a:endParaRPr lang="tr-TR" sz="800" dirty="0" smtClean="0"/>
          </a:p>
          <a:p>
            <a:pPr marL="1085850" lvl="1" indent="-342900" algn="just" fontAlgn="auto">
              <a:spcBef>
                <a:spcPts val="0"/>
              </a:spcBef>
              <a:spcAft>
                <a:spcPts val="0"/>
              </a:spcAft>
              <a:buFontTx/>
              <a:buAutoNum type="arabicParenR"/>
              <a:defRPr/>
            </a:pPr>
            <a:r>
              <a:rPr lang="tr-TR" dirty="0" smtClean="0">
                <a:latin typeface="Myriad Pro" pitchFamily="34" charset="0"/>
              </a:rPr>
              <a:t>Piramit </a:t>
            </a:r>
            <a:r>
              <a:rPr lang="tr-TR" dirty="0">
                <a:latin typeface="Myriad Pro" pitchFamily="34" charset="0"/>
              </a:rPr>
              <a:t>satış; katılımcılarına bir miktar para veya malvarlığı ortaya koyma karşılığında, sisteme aynı şartlar altında başka katılımcılar bulma koşuluyla bir para veya malvarlığı kazancı olanağı ümidi veren ve malvarlığı kazancının elde edilmesini tamamen veya kısmen diğer katılımcıların da koşullarına uygun davranmasına bağlı kılan, gerçekçi olmayan veya gerçekleşmesi çok güç olan kazanç beklentisi </a:t>
            </a:r>
            <a:r>
              <a:rPr lang="tr-TR" dirty="0" smtClean="0">
                <a:latin typeface="Myriad Pro" pitchFamily="34" charset="0"/>
              </a:rPr>
              <a:t>sistem olarak tanımlanmaktadır. </a:t>
            </a:r>
          </a:p>
          <a:p>
            <a:pPr marL="1085850" lvl="1" indent="-342900" algn="just" fontAlgn="auto">
              <a:spcBef>
                <a:spcPts val="0"/>
              </a:spcBef>
              <a:spcAft>
                <a:spcPts val="0"/>
              </a:spcAft>
              <a:buFontTx/>
              <a:buAutoNum type="arabicParenR"/>
              <a:defRPr/>
            </a:pPr>
            <a:endParaRPr lang="tr-TR" dirty="0">
              <a:latin typeface="Myriad Pro" pitchFamily="34" charset="0"/>
            </a:endParaRPr>
          </a:p>
          <a:p>
            <a:pPr lvl="1" indent="0" algn="just" fontAlgn="auto">
              <a:spcBef>
                <a:spcPts val="0"/>
              </a:spcBef>
              <a:spcAft>
                <a:spcPts val="0"/>
              </a:spcAft>
              <a:defRPr/>
            </a:pPr>
            <a:r>
              <a:rPr lang="tr-TR" dirty="0" smtClean="0">
                <a:latin typeface="Myriad Pro" pitchFamily="34" charset="0"/>
              </a:rPr>
              <a:t>(2) Piramit </a:t>
            </a:r>
            <a:r>
              <a:rPr lang="tr-TR" dirty="0">
                <a:latin typeface="Myriad Pro" pitchFamily="34" charset="0"/>
              </a:rPr>
              <a:t>satış sisteminin kurulması, yayılması veya tavsiye edilmesi </a:t>
            </a:r>
            <a:r>
              <a:rPr lang="tr-TR" dirty="0" smtClean="0">
                <a:latin typeface="Myriad Pro" pitchFamily="34" charset="0"/>
              </a:rPr>
              <a:t>    </a:t>
            </a:r>
            <a:r>
              <a:rPr lang="tr-TR" dirty="0">
                <a:latin typeface="Myriad Pro" pitchFamily="34" charset="0"/>
              </a:rPr>
              <a:t> </a:t>
            </a:r>
            <a:r>
              <a:rPr lang="tr-TR" dirty="0" smtClean="0">
                <a:latin typeface="Myriad Pro" pitchFamily="34" charset="0"/>
              </a:rPr>
              <a:t>  	yasaklanmıştır. </a:t>
            </a:r>
          </a:p>
          <a:p>
            <a:pPr lvl="1" indent="0" algn="just" fontAlgn="auto">
              <a:spcBef>
                <a:spcPts val="0"/>
              </a:spcBef>
              <a:spcAft>
                <a:spcPts val="0"/>
              </a:spcAft>
              <a:defRPr/>
            </a:pPr>
            <a:endParaRPr lang="tr-TR" dirty="0">
              <a:latin typeface="Myriad Pro" pitchFamily="34" charset="0"/>
            </a:endParaRPr>
          </a:p>
          <a:p>
            <a:pPr lvl="1" indent="0" algn="just" fontAlgn="auto">
              <a:spcBef>
                <a:spcPts val="0"/>
              </a:spcBef>
              <a:spcAft>
                <a:spcPts val="0"/>
              </a:spcAft>
              <a:defRPr/>
            </a:pPr>
            <a:r>
              <a:rPr lang="tr-TR" dirty="0" smtClean="0">
                <a:latin typeface="Myriad Pro" pitchFamily="34" charset="0"/>
              </a:rPr>
              <a:t>(</a:t>
            </a:r>
            <a:r>
              <a:rPr lang="tr-TR" dirty="0">
                <a:latin typeface="Myriad Pro" pitchFamily="34" charset="0"/>
              </a:rPr>
              <a:t>3) Bakanlık, piramit satış sistemleri ile ilgili gerekli incelemeleri yapmaya </a:t>
            </a:r>
            <a:r>
              <a:rPr lang="tr-TR" dirty="0" smtClean="0">
                <a:latin typeface="Myriad Pro" pitchFamily="34" charset="0"/>
              </a:rPr>
              <a:t>ve varsa </a:t>
            </a:r>
            <a:r>
              <a:rPr lang="tr-TR" dirty="0">
                <a:latin typeface="Myriad Pro" pitchFamily="34" charset="0"/>
              </a:rPr>
              <a:t>elektronik sistemin ülkemizde durdurulması dahil ilgili kamu </a:t>
            </a:r>
            <a:r>
              <a:rPr lang="tr-TR" dirty="0" smtClean="0">
                <a:latin typeface="Myriad Pro" pitchFamily="34" charset="0"/>
              </a:rPr>
              <a:t>kurum veya </a:t>
            </a:r>
            <a:r>
              <a:rPr lang="tr-TR" dirty="0">
                <a:latin typeface="Myriad Pro" pitchFamily="34" charset="0"/>
              </a:rPr>
              <a:t>kuruluşlarıyla işbirliği içinde gerekli önlemleri almaya </a:t>
            </a:r>
            <a:r>
              <a:rPr lang="tr-TR" dirty="0" smtClean="0">
                <a:latin typeface="Myriad Pro" pitchFamily="34" charset="0"/>
              </a:rPr>
              <a:t>yetkili olmuştur. </a:t>
            </a:r>
            <a:endParaRPr lang="tr-TR" dirty="0">
              <a:latin typeface="Myriad Pro" pitchFamily="34" charset="0"/>
            </a:endParaRPr>
          </a:p>
          <a:p>
            <a:pPr algn="just" fontAlgn="auto">
              <a:spcBef>
                <a:spcPts val="0"/>
              </a:spcBef>
              <a:spcAft>
                <a:spcPts val="0"/>
              </a:spcAft>
              <a:defRPr/>
            </a:pPr>
            <a:endParaRPr lang="tr-TR" dirty="0"/>
          </a:p>
          <a:p>
            <a:pPr algn="just" fontAlgn="auto">
              <a:spcBef>
                <a:spcPts val="0"/>
              </a:spcBef>
              <a:spcAft>
                <a:spcPts val="0"/>
              </a:spcAft>
              <a:defRPr/>
            </a:pPr>
            <a:endParaRPr lang="tr-TR" dirty="0"/>
          </a:p>
        </p:txBody>
      </p:sp>
      <p:sp>
        <p:nvSpPr>
          <p:cNvPr id="89092" name="2 Dikdörtgen"/>
          <p:cNvSpPr>
            <a:spLocks noChangeArrowheads="1"/>
          </p:cNvSpPr>
          <p:nvPr/>
        </p:nvSpPr>
        <p:spPr bwMode="auto">
          <a:xfrm>
            <a:off x="-428625" y="214313"/>
            <a:ext cx="8856663" cy="78996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dirty="0">
              <a:solidFill>
                <a:srgbClr val="FF0000"/>
              </a:solidFill>
              <a:latin typeface="Myriad Pro" pitchFamily="34" charset="0"/>
            </a:endParaRPr>
          </a:p>
          <a:p>
            <a:pPr marL="644525" indent="-285750" algn="ctr">
              <a:spcBef>
                <a:spcPts val="400"/>
              </a:spcBef>
              <a:buClr>
                <a:schemeClr val="tx1"/>
              </a:buClr>
            </a:pPr>
            <a:r>
              <a:rPr lang="tr-TR" sz="2000" dirty="0">
                <a:solidFill>
                  <a:srgbClr val="0000FF"/>
                </a:solidFill>
                <a:latin typeface="Myriad Pro" pitchFamily="34" charset="0"/>
              </a:rPr>
              <a:t>                     </a:t>
            </a:r>
          </a:p>
        </p:txBody>
      </p:sp>
      <p:sp>
        <p:nvSpPr>
          <p:cNvPr id="5"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a:solidFill>
                  <a:srgbClr val="0000FF"/>
                </a:solidFill>
                <a:latin typeface="Myriad Pro" pitchFamily="34" charset="0"/>
              </a:rPr>
              <a:t>III- TÜKETİCİ SÖZLEŞMELERİ İLE İLGİLİ DÜZENLEMELER</a:t>
            </a: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extLst>
      <p:ext uri="{BB962C8B-B14F-4D97-AF65-F5344CB8AC3E}">
        <p14:creationId xmlns:p14="http://schemas.microsoft.com/office/powerpoint/2010/main" val="144074738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6803" name="Title 1"/>
          <p:cNvSpPr txBox="1">
            <a:spLocks/>
          </p:cNvSpPr>
          <p:nvPr/>
        </p:nvSpPr>
        <p:spPr bwMode="auto">
          <a:xfrm>
            <a:off x="108075" y="981075"/>
            <a:ext cx="8640638" cy="5761038"/>
          </a:xfrm>
          <a:prstGeom prst="rect">
            <a:avLst/>
          </a:prstGeom>
          <a:noFill/>
          <a:ln>
            <a:noFill/>
          </a:ln>
          <a:extLst/>
        </p:spPr>
        <p:txBody>
          <a:bodyPr/>
          <a:lstStyle>
            <a:lvl1pPr marL="285750" indent="-285750" eaLnBrk="0" hangingPunct="0">
              <a:defRPr>
                <a:solidFill>
                  <a:schemeClr val="tx1"/>
                </a:solidFill>
                <a:latin typeface="Arial" charset="0"/>
              </a:defRPr>
            </a:lvl1pPr>
            <a:lvl2pPr marL="742950" eaLnBrk="0" hangingPunct="0">
              <a:defRPr>
                <a:solidFill>
                  <a:schemeClr val="tx1"/>
                </a:solidFill>
                <a:latin typeface="Arial" charset="0"/>
              </a:defRPr>
            </a:lvl2pPr>
            <a:lvl3pPr marL="165735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defRPr/>
            </a:pPr>
            <a:endParaRPr lang="tr-TR" b="1" dirty="0" smtClean="0">
              <a:solidFill>
                <a:srgbClr val="0070C0"/>
              </a:solidFill>
            </a:endParaRPr>
          </a:p>
          <a:p>
            <a:pPr>
              <a:buFont typeface="Wingdings" pitchFamily="2" charset="2"/>
              <a:buChar char="Ø"/>
              <a:defRPr/>
            </a:pPr>
            <a:endParaRPr lang="tr-TR" sz="1000" dirty="0" smtClean="0">
              <a:solidFill>
                <a:srgbClr val="0070C0"/>
              </a:solidFill>
              <a:latin typeface="Myriad Pro" pitchFamily="34" charset="0"/>
            </a:endParaRPr>
          </a:p>
          <a:p>
            <a:pPr algn="just">
              <a:defRPr/>
            </a:pPr>
            <a:endParaRPr lang="tr-TR" sz="400" dirty="0" smtClean="0">
              <a:solidFill>
                <a:srgbClr val="FF0000"/>
              </a:solidFill>
              <a:latin typeface="Myriad Pro" pitchFamily="34" charset="0"/>
            </a:endParaRPr>
          </a:p>
          <a:p>
            <a:pPr algn="just">
              <a:defRPr/>
            </a:pPr>
            <a:r>
              <a:rPr lang="tr-TR" sz="2000" dirty="0" smtClean="0">
                <a:solidFill>
                  <a:srgbClr val="FF0000"/>
                </a:solidFill>
                <a:latin typeface="Myriad Pro" pitchFamily="34" charset="0"/>
              </a:rPr>
              <a:t>     A- Gerçeği yansıtmayan indirimli satış kampanyalarına sınırlama </a:t>
            </a:r>
          </a:p>
          <a:p>
            <a:pPr algn="just">
              <a:defRPr/>
            </a:pPr>
            <a:r>
              <a:rPr lang="tr-TR" sz="2000" dirty="0" smtClean="0">
                <a:solidFill>
                  <a:srgbClr val="FF0000"/>
                </a:solidFill>
                <a:latin typeface="Myriad Pro" pitchFamily="34" charset="0"/>
              </a:rPr>
              <a:t>     getirilmektedir (MADDE 54). </a:t>
            </a:r>
          </a:p>
          <a:p>
            <a:pPr>
              <a:defRPr/>
            </a:pPr>
            <a:endParaRPr lang="tr-TR" sz="1000" dirty="0" smtClean="0"/>
          </a:p>
          <a:p>
            <a:pPr lvl="1" algn="just">
              <a:defRPr/>
            </a:pPr>
            <a:r>
              <a:rPr lang="tr-TR" sz="1700" dirty="0" smtClean="0">
                <a:latin typeface="Myriad Pro" pitchFamily="34" charset="0"/>
              </a:rPr>
              <a:t>1) Ülkemizde indirimli satışlarla ilgili kapsamlı bir yasal düzenleme bulunmaması çeşitli </a:t>
            </a:r>
            <a:r>
              <a:rPr lang="tr-TR" sz="1700" dirty="0" err="1" smtClean="0">
                <a:latin typeface="Myriad Pro" pitchFamily="34" charset="0"/>
              </a:rPr>
              <a:t>suistimallere</a:t>
            </a:r>
            <a:r>
              <a:rPr lang="tr-TR" sz="1700" dirty="0" smtClean="0">
                <a:latin typeface="Myriad Pro" pitchFamily="34" charset="0"/>
              </a:rPr>
              <a:t> neden olabilmektedir.</a:t>
            </a:r>
          </a:p>
          <a:p>
            <a:pPr marL="1085850" lvl="1" indent="-342900" algn="just">
              <a:buFontTx/>
              <a:buAutoNum type="arabicParenR"/>
              <a:defRPr/>
            </a:pPr>
            <a:endParaRPr lang="tr-TR" sz="1000" dirty="0" smtClean="0">
              <a:latin typeface="Myriad Pro" pitchFamily="34" charset="0"/>
            </a:endParaRPr>
          </a:p>
          <a:p>
            <a:pPr marL="1085850" lvl="1" indent="-342900" algn="just">
              <a:buFontTx/>
              <a:buAutoNum type="arabicParenR"/>
              <a:defRPr/>
            </a:pPr>
            <a:endParaRPr lang="tr-TR" sz="100" dirty="0" smtClean="0">
              <a:latin typeface="Myriad Pro" pitchFamily="34" charset="0"/>
            </a:endParaRPr>
          </a:p>
          <a:p>
            <a:pPr marL="1795463" lvl="1" algn="just">
              <a:tabLst>
                <a:tab pos="1431925" algn="l"/>
                <a:tab pos="1612900" algn="l"/>
              </a:tabLst>
              <a:defRPr/>
            </a:pPr>
            <a:r>
              <a:rPr lang="tr-TR" sz="1400" i="1" dirty="0" smtClean="0">
                <a:latin typeface="Myriad Pro" pitchFamily="34" charset="0"/>
              </a:rPr>
              <a:t>Örneğin, işyeri sahipleri  senenin 12 ayı indirimli satış kampanyalarına ilişkin 	reklam yapabilmekte veya fiyat etiketleri üzerine önceden geçerli olmayan yüksek  fiyatlar </a:t>
            </a:r>
          </a:p>
          <a:p>
            <a:pPr marL="1795463" lvl="1" algn="just">
              <a:tabLst>
                <a:tab pos="1431925" algn="l"/>
                <a:tab pos="1612900" algn="l"/>
              </a:tabLst>
              <a:defRPr/>
            </a:pPr>
            <a:r>
              <a:rPr lang="tr-TR" sz="1400" i="1" dirty="0" smtClean="0">
                <a:latin typeface="Myriad Pro" pitchFamily="34" charset="0"/>
              </a:rPr>
              <a:t>yazarak tüketicilerde indirim yapılmış izlenimi uyandırabilmektedir. </a:t>
            </a:r>
          </a:p>
          <a:p>
            <a:pPr marL="1795463" lvl="1" algn="just">
              <a:tabLst>
                <a:tab pos="1431925" algn="l"/>
                <a:tab pos="1612900" algn="l"/>
              </a:tabLst>
              <a:defRPr/>
            </a:pPr>
            <a:endParaRPr lang="tr-TR" sz="1000" i="1" dirty="0" smtClean="0">
              <a:latin typeface="Myriad Pro" pitchFamily="34" charset="0"/>
            </a:endParaRPr>
          </a:p>
          <a:p>
            <a:pPr lvl="1" algn="just">
              <a:defRPr/>
            </a:pPr>
            <a:r>
              <a:rPr lang="tr-TR" sz="100" dirty="0" smtClean="0">
                <a:latin typeface="Myriad Pro" pitchFamily="34" charset="0"/>
              </a:rPr>
              <a:t> </a:t>
            </a:r>
          </a:p>
          <a:p>
            <a:pPr algn="just">
              <a:defRPr/>
            </a:pPr>
            <a:r>
              <a:rPr lang="tr-TR" sz="1700" dirty="0" smtClean="0">
                <a:latin typeface="Myriad Pro" pitchFamily="34" charset="0"/>
              </a:rPr>
              <a:t>	         2) Yeni düzenlemeye göre; </a:t>
            </a:r>
          </a:p>
          <a:p>
            <a:pPr algn="just">
              <a:defRPr/>
            </a:pPr>
            <a:endParaRPr lang="tr-TR" sz="1700" dirty="0" smtClean="0">
              <a:latin typeface="Myriad Pro" pitchFamily="34" charset="0"/>
            </a:endParaRPr>
          </a:p>
          <a:p>
            <a:pPr lvl="2" algn="just">
              <a:defRPr/>
            </a:pPr>
            <a:r>
              <a:rPr lang="tr-TR" sz="1700" dirty="0" smtClean="0">
                <a:latin typeface="Myriad Pro" pitchFamily="34" charset="0"/>
              </a:rPr>
              <a:t>a) İndirimli satışa konu edilen mal veya hizmetlerin indirimli satış fiyatı, </a:t>
            </a:r>
          </a:p>
          <a:p>
            <a:pPr lvl="2" algn="just">
              <a:defRPr/>
            </a:pPr>
            <a:r>
              <a:rPr lang="tr-TR" sz="1700" dirty="0" smtClean="0">
                <a:latin typeface="Myriad Pro" pitchFamily="34" charset="0"/>
              </a:rPr>
              <a:t>b) İndirimden önceki fiyatı ve indirim oranı etiketlerinde gösterilmek zorundadır.</a:t>
            </a:r>
          </a:p>
          <a:p>
            <a:pPr lvl="2" algn="just">
              <a:defRPr/>
            </a:pPr>
            <a:endParaRPr lang="tr-TR" sz="1700" dirty="0" smtClean="0">
              <a:latin typeface="Myriad Pro" pitchFamily="34" charset="0"/>
            </a:endParaRPr>
          </a:p>
          <a:p>
            <a:pPr algn="just">
              <a:defRPr/>
            </a:pPr>
            <a:r>
              <a:rPr lang="tr-TR" sz="1700" dirty="0" smtClean="0">
                <a:latin typeface="Myriad Pro" pitchFamily="34" charset="0"/>
              </a:rPr>
              <a:t>               3) İndirimli </a:t>
            </a:r>
            <a:r>
              <a:rPr lang="tr-TR" sz="1700" dirty="0">
                <a:latin typeface="Myriad Pro" pitchFamily="34" charset="0"/>
              </a:rPr>
              <a:t>satışa konu edilen mal veya hizmetlerin indirimden önceki </a:t>
            </a:r>
            <a:r>
              <a:rPr lang="tr-TR" sz="1700" dirty="0" smtClean="0">
                <a:latin typeface="Myriad Pro" pitchFamily="34" charset="0"/>
              </a:rPr>
              <a:t>fiyattan </a:t>
            </a:r>
            <a:r>
              <a:rPr lang="tr-TR" sz="1700" dirty="0">
                <a:latin typeface="Myriad Pro" pitchFamily="34" charset="0"/>
              </a:rPr>
              <a:t>daha düşük fiyatla satışa sunulduğunun ispatı satıcı </a:t>
            </a:r>
            <a:r>
              <a:rPr lang="tr-TR" sz="1700" dirty="0" smtClean="0">
                <a:latin typeface="Myriad Pro" pitchFamily="34" charset="0"/>
              </a:rPr>
              <a:t>veya sağlayıcıya ait olacaktır.</a:t>
            </a:r>
          </a:p>
          <a:p>
            <a:pPr algn="just">
              <a:defRPr/>
            </a:pPr>
            <a:endParaRPr lang="tr-TR" sz="1700" dirty="0" smtClean="0">
              <a:latin typeface="Myriad Pro" pitchFamily="34" charset="0"/>
            </a:endParaRPr>
          </a:p>
          <a:p>
            <a:pPr algn="just">
              <a:defRPr/>
            </a:pPr>
            <a:r>
              <a:rPr lang="tr-TR" sz="1700" dirty="0" smtClean="0">
                <a:latin typeface="Myriad Pro" pitchFamily="34" charset="0"/>
              </a:rPr>
              <a:t>               4)  Bakanlık, Belediyeler ve İlgili Odalar bu konuda denetim yapmaya yetkili olmuştur.</a:t>
            </a:r>
          </a:p>
          <a:p>
            <a:pPr lvl="2" algn="just">
              <a:defRPr/>
            </a:pPr>
            <a:endParaRPr lang="tr-TR" sz="1600" b="1" dirty="0" smtClean="0">
              <a:latin typeface="Myriad Pro" pitchFamily="34" charset="0"/>
            </a:endParaRPr>
          </a:p>
          <a:p>
            <a:pPr lvl="2" algn="just">
              <a:defRPr/>
            </a:pPr>
            <a:endParaRPr lang="tr-TR" sz="2000" dirty="0" smtClean="0">
              <a:latin typeface="Myriad Pro" pitchFamily="34" charset="0"/>
            </a:endParaRPr>
          </a:p>
          <a:p>
            <a:pPr algn="just">
              <a:buFont typeface="Wingdings" pitchFamily="2" charset="2"/>
              <a:buChar char="Ø"/>
              <a:defRPr/>
            </a:pPr>
            <a:endParaRPr lang="tr-TR" dirty="0" smtClean="0"/>
          </a:p>
        </p:txBody>
      </p:sp>
      <p:sp>
        <p:nvSpPr>
          <p:cNvPr id="77828" name="2 Dikdörtgen"/>
          <p:cNvSpPr>
            <a:spLocks noChangeArrowheads="1"/>
          </p:cNvSpPr>
          <p:nvPr/>
        </p:nvSpPr>
        <p:spPr bwMode="auto">
          <a:xfrm>
            <a:off x="-214313" y="188913"/>
            <a:ext cx="8496301" cy="1538883"/>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dirty="0">
              <a:solidFill>
                <a:srgbClr val="FF0000"/>
              </a:solidFill>
              <a:latin typeface="Myriad Pro" pitchFamily="34" charset="0"/>
            </a:endParaRPr>
          </a:p>
          <a:p>
            <a:pPr marL="644525" indent="-285750" algn="ctr">
              <a:spcBef>
                <a:spcPts val="400"/>
              </a:spcBef>
              <a:buClr>
                <a:schemeClr val="tx1"/>
              </a:buClr>
            </a:pPr>
            <a:r>
              <a:rPr lang="tr-TR" sz="2000" dirty="0" smtClean="0">
                <a:solidFill>
                  <a:srgbClr val="0000FF"/>
                </a:solidFill>
                <a:latin typeface="Myriad Pro" pitchFamily="34" charset="0"/>
              </a:rPr>
              <a:t>                      IV- </a:t>
            </a:r>
            <a:r>
              <a:rPr lang="tr-TR" sz="2000" dirty="0">
                <a:solidFill>
                  <a:srgbClr val="0000FF"/>
                </a:solidFill>
                <a:latin typeface="Myriad Pro" pitchFamily="34" charset="0"/>
              </a:rPr>
              <a:t>TÜKETİCİNİN BİLGİLENDİRİLMESİ VE BİLİNÇLENDİRİLMESİNE</a:t>
            </a:r>
          </a:p>
          <a:p>
            <a:pPr marL="644525" indent="-285750" algn="ctr">
              <a:spcBef>
                <a:spcPts val="400"/>
              </a:spcBef>
              <a:buClr>
                <a:schemeClr val="tx1"/>
              </a:buClr>
            </a:pPr>
            <a:r>
              <a:rPr lang="tr-TR" sz="2000" dirty="0">
                <a:solidFill>
                  <a:srgbClr val="0000FF"/>
                </a:solidFill>
                <a:latin typeface="Myriad Pro" pitchFamily="34" charset="0"/>
              </a:rPr>
              <a:t> YÖNELİK DÜZENLEMELER</a:t>
            </a:r>
          </a:p>
          <a:p>
            <a:pPr marL="644525" indent="-285750" algn="ctr">
              <a:spcBef>
                <a:spcPts val="400"/>
              </a:spcBef>
              <a:buClr>
                <a:schemeClr val="tx1"/>
              </a:buClr>
            </a:pPr>
            <a:r>
              <a:rPr lang="tr-TR" sz="2200" dirty="0" smtClean="0">
                <a:solidFill>
                  <a:srgbClr val="FF0000"/>
                </a:solidFill>
                <a:latin typeface="Myriad Pro" pitchFamily="34" charset="0"/>
              </a:rPr>
              <a:t> </a:t>
            </a:r>
            <a:endParaRPr lang="tr-TR" sz="2200" dirty="0">
              <a:solidFill>
                <a:srgbClr val="FF0000"/>
              </a:solidFill>
              <a:latin typeface="Myriad Pro"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8851"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endParaRPr lang="tr-TR" sz="2200" dirty="0">
              <a:solidFill>
                <a:srgbClr val="0070C0"/>
              </a:solidFill>
              <a:latin typeface="Myriad Pro" pitchFamily="34" charset="0"/>
            </a:endParaRPr>
          </a:p>
          <a:p>
            <a:pPr marL="285750" indent="-285750" algn="just" eaLnBrk="0" hangingPunct="0"/>
            <a:r>
              <a:rPr lang="tr-TR" sz="2000" dirty="0">
                <a:solidFill>
                  <a:srgbClr val="FF0000"/>
                </a:solidFill>
                <a:latin typeface="Myriad Pro" pitchFamily="34" charset="0"/>
              </a:rPr>
              <a:t>B- Tanıtma ve kullanma kılavuzuna ilişkin tüketicileri daha ileri düzeyde bilgilendiren düzenlemeler </a:t>
            </a:r>
            <a:r>
              <a:rPr lang="tr-TR" sz="2000" dirty="0" smtClean="0">
                <a:solidFill>
                  <a:srgbClr val="FF0000"/>
                </a:solidFill>
                <a:latin typeface="Myriad Pro" pitchFamily="34" charset="0"/>
              </a:rPr>
              <a:t>getirilmiştir </a:t>
            </a:r>
            <a:r>
              <a:rPr lang="tr-TR" sz="2000" dirty="0">
                <a:solidFill>
                  <a:srgbClr val="FF0000"/>
                </a:solidFill>
                <a:latin typeface="Myriad Pro" pitchFamily="34" charset="0"/>
              </a:rPr>
              <a:t>(MADDE 55</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285750" indent="-285750" eaLnBrk="0" hangingPunct="0">
              <a:buFont typeface="Wingdings" pitchFamily="2" charset="2"/>
              <a:buChar char="Ø"/>
            </a:pPr>
            <a:endParaRPr lang="tr-TR" dirty="0"/>
          </a:p>
          <a:p>
            <a:pPr marL="285750" indent="-285750" eaLnBrk="0" hangingPunct="0"/>
            <a:endParaRPr lang="tr-TR" sz="1000" dirty="0"/>
          </a:p>
          <a:p>
            <a:pPr marL="742950" lvl="1" algn="just" eaLnBrk="0" hangingPunct="0"/>
            <a:r>
              <a:rPr lang="tr-TR" sz="2000" dirty="0">
                <a:latin typeface="Myriad Pro" pitchFamily="34" charset="0"/>
              </a:rPr>
              <a:t>1) Malın güvenli kullanımına ilişkin hususların malın üzerinde yer alması halinde yazılı ve sesli ifadelerin Türkçe olması zorunluluğu </a:t>
            </a:r>
            <a:r>
              <a:rPr lang="tr-TR" sz="2000" dirty="0" smtClean="0">
                <a:latin typeface="Myriad Pro" pitchFamily="34" charset="0"/>
              </a:rPr>
              <a:t>getirilmiştir. </a:t>
            </a:r>
            <a:endParaRPr lang="tr-TR" sz="2000" dirty="0">
              <a:latin typeface="Myriad Pro" pitchFamily="34" charset="0"/>
            </a:endParaRPr>
          </a:p>
          <a:p>
            <a:pPr marL="1600200" lvl="3" indent="-228600" algn="just" eaLnBrk="0" hangingPunct="0">
              <a:buFont typeface="Wingdings" pitchFamily="2" charset="2"/>
              <a:buNone/>
            </a:pPr>
            <a:r>
              <a:rPr lang="tr-TR" sz="1600" dirty="0">
                <a:latin typeface="Myriad Pro" pitchFamily="34" charset="0"/>
              </a:rPr>
              <a:t>    </a:t>
            </a:r>
          </a:p>
          <a:p>
            <a:pPr marL="1600200" lvl="3" indent="-228600" algn="just" eaLnBrk="0" hangingPunct="0">
              <a:buFont typeface="Wingdings" pitchFamily="2" charset="2"/>
              <a:buNone/>
            </a:pPr>
            <a:r>
              <a:rPr lang="tr-TR" sz="1600" i="1" dirty="0">
                <a:latin typeface="Myriad Pro" pitchFamily="34" charset="0"/>
              </a:rPr>
              <a:t>	Örneğin emniyet kemerinizi takınız gibi güvenlikle ilgili bilginin yabancı dilde verilmesi tüketicilerin can ve mal güvenliğini tehdit etmektedir. Bu tür sakıncaların giderilmesi bakımından malın güvenli kullanımına  ilişkin  hususların, malın üzerinde de yer alması halinde, yazılı ve sesli ifadelerin Türkçe olması zorunluluğu getirilmektedir.</a:t>
            </a:r>
          </a:p>
          <a:p>
            <a:pPr marL="285750" indent="-285750" algn="just" eaLnBrk="0" hangingPunct="0">
              <a:buFont typeface="Wingdings" pitchFamily="2" charset="2"/>
              <a:buChar char="ü"/>
            </a:pPr>
            <a:endParaRPr lang="tr-TR" sz="1600" i="1" dirty="0">
              <a:latin typeface="Myriad Pro" pitchFamily="34" charset="0"/>
            </a:endParaRPr>
          </a:p>
          <a:p>
            <a:pPr marL="742950" lvl="1" algn="just" eaLnBrk="0" hangingPunct="0"/>
            <a:r>
              <a:rPr lang="tr-TR" sz="2000" dirty="0">
                <a:latin typeface="Myriad Pro" pitchFamily="34" charset="0"/>
              </a:rPr>
              <a:t>2) Türkçe tanıtma ve kullanma kılavuzlarının hazırlanması sorumluluğu üretici ve ithalatçıya; tüketiciye teslim edildiğinin ispatı sorumluluğu ise satıcıya ait </a:t>
            </a:r>
            <a:r>
              <a:rPr lang="tr-TR" sz="2000" dirty="0" smtClean="0">
                <a:latin typeface="Myriad Pro" pitchFamily="34" charset="0"/>
              </a:rPr>
              <a:t>olmuştur.</a:t>
            </a:r>
            <a:endParaRPr lang="tr-TR" sz="2000" dirty="0">
              <a:latin typeface="Myriad Pro" pitchFamily="34" charset="0"/>
            </a:endParaRPr>
          </a:p>
          <a:p>
            <a:pPr marL="285750" indent="-285750" algn="just" eaLnBrk="0" hangingPunct="0">
              <a:buFont typeface="Wingdings" pitchFamily="2" charset="2"/>
              <a:buChar char="ü"/>
            </a:pPr>
            <a:endParaRPr lang="tr-TR" sz="2000" dirty="0">
              <a:latin typeface="Myriad Pro" pitchFamily="34" charset="0"/>
            </a:endParaRPr>
          </a:p>
          <a:p>
            <a:pPr marL="285750" indent="-285750" algn="just" eaLnBrk="0" hangingPunct="0">
              <a:buFont typeface="Wingdings" pitchFamily="2" charset="2"/>
              <a:buChar char="Ø"/>
            </a:pPr>
            <a:endParaRPr lang="tr-TR" dirty="0"/>
          </a:p>
        </p:txBody>
      </p:sp>
      <p:sp>
        <p:nvSpPr>
          <p:cNvPr id="78852" name="2 Dikdörtgen"/>
          <p:cNvSpPr>
            <a:spLocks noChangeArrowheads="1"/>
          </p:cNvSpPr>
          <p:nvPr/>
        </p:nvSpPr>
        <p:spPr bwMode="auto">
          <a:xfrm>
            <a:off x="-214313" y="188913"/>
            <a:ext cx="8496301" cy="16002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IV- TÜKETİCİNİN BİLGİLENDİRİLMESİ VE BİLİNÇLENDİRİLMESİNE</a:t>
            </a:r>
          </a:p>
          <a:p>
            <a:pPr marL="644525" indent="-285750" algn="ctr">
              <a:spcBef>
                <a:spcPts val="400"/>
              </a:spcBef>
              <a:buClr>
                <a:schemeClr val="tx1"/>
              </a:buClr>
            </a:pPr>
            <a:r>
              <a:rPr lang="tr-TR" sz="2000">
                <a:solidFill>
                  <a:srgbClr val="0000FF"/>
                </a:solidFill>
                <a:latin typeface="Myriad Pro" pitchFamily="34" charset="0"/>
              </a:rPr>
              <a:t> YÖNELİK DÜZENLEMELER</a:t>
            </a:r>
          </a:p>
          <a:p>
            <a:pPr marL="644525" indent="-285750" algn="ctr">
              <a:spcBef>
                <a:spcPts val="400"/>
              </a:spcBef>
              <a:buClr>
                <a:schemeClr val="tx1"/>
              </a:buClr>
            </a:pPr>
            <a:endParaRPr lang="tr-TR" sz="2200">
              <a:solidFill>
                <a:srgbClr val="FF0000"/>
              </a:solidFill>
              <a:latin typeface="Myriad Pro"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9875"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buFont typeface="Wingdings" pitchFamily="2" charset="2"/>
              <a:buChar char="Ø"/>
            </a:pPr>
            <a:endParaRPr lang="tr-TR" sz="2000" dirty="0" smtClean="0">
              <a:solidFill>
                <a:srgbClr val="0070C0"/>
              </a:solidFill>
              <a:latin typeface="Myriad Pro" pitchFamily="34" charset="0"/>
            </a:endParaRPr>
          </a:p>
          <a:p>
            <a:pPr marL="285750" indent="-285750" eaLnBrk="0" hangingPunct="0">
              <a:buFont typeface="Wingdings" pitchFamily="2" charset="2"/>
              <a:buChar char="Ø"/>
            </a:pPr>
            <a:endParaRPr lang="tr-TR" sz="2000" dirty="0">
              <a:solidFill>
                <a:srgbClr val="0070C0"/>
              </a:solidFill>
              <a:latin typeface="Myriad Pro" pitchFamily="34" charset="0"/>
            </a:endParaRPr>
          </a:p>
          <a:p>
            <a:pPr marL="285750" indent="-285750" algn="just" eaLnBrk="0" hangingPunct="0"/>
            <a:r>
              <a:rPr lang="tr-TR" sz="2000" dirty="0">
                <a:solidFill>
                  <a:srgbClr val="FF0000"/>
                </a:solidFill>
                <a:latin typeface="Myriad Pro" pitchFamily="34" charset="0"/>
              </a:rPr>
              <a:t>C- Garanti belgesi ile ilgili bürokratik işlemler azaltılmıştır (MADDE 56).</a:t>
            </a:r>
          </a:p>
          <a:p>
            <a:pPr marL="1085850" lvl="1" indent="-342900" algn="just" eaLnBrk="0" hangingPunct="0">
              <a:buFont typeface="Wingdings" pitchFamily="2" charset="2"/>
              <a:buChar char="ü"/>
            </a:pPr>
            <a:endParaRPr lang="tr-TR" sz="2000" dirty="0">
              <a:latin typeface="Myriad Pro" pitchFamily="34" charset="0"/>
            </a:endParaRPr>
          </a:p>
          <a:p>
            <a:pPr marL="1085850" lvl="1" indent="-342900" algn="just" eaLnBrk="0" hangingPunct="0">
              <a:buFontTx/>
              <a:buAutoNum type="arabicParenR"/>
            </a:pPr>
            <a:r>
              <a:rPr lang="tr-TR" sz="1900" dirty="0">
                <a:latin typeface="Myriad Pro" pitchFamily="34" charset="0"/>
              </a:rPr>
              <a:t>Mevcut mevzuatta bulunan, imal ve ithal edilen tüketici ürünleri için Bakanlıktan onaylı garanti belgesi alınması zorunluluğu kaldırılarak bürokratik işlemler azaltılmıştır.</a:t>
            </a:r>
          </a:p>
          <a:p>
            <a:pPr marL="1085850" lvl="1" indent="-342900" algn="just" eaLnBrk="0" hangingPunct="0">
              <a:buFontTx/>
              <a:buAutoNum type="arabicParenR"/>
            </a:pPr>
            <a:endParaRPr lang="tr-TR" sz="2000" dirty="0">
              <a:latin typeface="Myriad Pro" pitchFamily="34" charset="0"/>
            </a:endParaRPr>
          </a:p>
          <a:p>
            <a:pPr marL="1085850" lvl="1" indent="-342900" algn="just" eaLnBrk="0" hangingPunct="0">
              <a:buFontTx/>
              <a:buAutoNum type="arabicParenR"/>
            </a:pPr>
            <a:r>
              <a:rPr lang="tr-TR" sz="1900" dirty="0">
                <a:latin typeface="Myriad Pro" pitchFamily="34" charset="0"/>
              </a:rPr>
              <a:t>Tüketicinin bilgilendirilmesine yönelik hususları içerecek olan garanti belgesinin şekli ve içeriği Bakanlık tarafından belirlenecek, üretici ve ithalatçılar ise bu belgeyi düzenleyip tüketicilere vermeye </a:t>
            </a:r>
            <a:r>
              <a:rPr lang="tr-TR" sz="1900" dirty="0" smtClean="0">
                <a:latin typeface="Myriad Pro" pitchFamily="34" charset="0"/>
              </a:rPr>
              <a:t>devam edecekler</a:t>
            </a:r>
            <a:r>
              <a:rPr lang="tr-TR" sz="1900" dirty="0">
                <a:latin typeface="Myriad Pro" pitchFamily="34" charset="0"/>
              </a:rPr>
              <a:t>. Bakanlık, bu belgenin düzenlenip düzenlenmediğinin denetimini yapacaktır. </a:t>
            </a:r>
          </a:p>
          <a:p>
            <a:pPr marL="285750" indent="-285750" eaLnBrk="0" hangingPunct="0"/>
            <a:r>
              <a:rPr lang="tr-TR" dirty="0"/>
              <a:t> </a:t>
            </a:r>
          </a:p>
        </p:txBody>
      </p:sp>
      <p:sp>
        <p:nvSpPr>
          <p:cNvPr id="79876" name="2 Dikdörtgen"/>
          <p:cNvSpPr>
            <a:spLocks noChangeArrowheads="1"/>
          </p:cNvSpPr>
          <p:nvPr/>
        </p:nvSpPr>
        <p:spPr bwMode="auto">
          <a:xfrm>
            <a:off x="-214313" y="188913"/>
            <a:ext cx="8496301" cy="16002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IV- TÜKETİCİNİN BİLGİLENDİRİLMESİ VE BİLİNÇLENDİRİLMESİNE</a:t>
            </a:r>
          </a:p>
          <a:p>
            <a:pPr marL="644525" indent="-285750" algn="ctr">
              <a:spcBef>
                <a:spcPts val="400"/>
              </a:spcBef>
              <a:buClr>
                <a:schemeClr val="tx1"/>
              </a:buClr>
            </a:pPr>
            <a:r>
              <a:rPr lang="tr-TR" sz="2000">
                <a:solidFill>
                  <a:srgbClr val="0000FF"/>
                </a:solidFill>
                <a:latin typeface="Myriad Pro" pitchFamily="34" charset="0"/>
              </a:rPr>
              <a:t> YÖNELİK DÜZENLEMELER</a:t>
            </a:r>
          </a:p>
          <a:p>
            <a:pPr marL="644525" indent="-285750" algn="ctr">
              <a:spcBef>
                <a:spcPts val="400"/>
              </a:spcBef>
              <a:buClr>
                <a:schemeClr val="tx1"/>
              </a:buClr>
            </a:pPr>
            <a:endParaRPr lang="tr-TR" sz="2200">
              <a:solidFill>
                <a:srgbClr val="FF0000"/>
              </a:solidFill>
              <a:latin typeface="Myriad Pro"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0899"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buFont typeface="Wingdings" pitchFamily="2" charset="2"/>
              <a:buChar char="Ø"/>
            </a:pPr>
            <a:endParaRPr lang="tr-TR" sz="2200" dirty="0">
              <a:solidFill>
                <a:srgbClr val="0070C0"/>
              </a:solidFill>
              <a:latin typeface="Myriad Pro" pitchFamily="34" charset="0"/>
            </a:endParaRPr>
          </a:p>
          <a:p>
            <a:pPr marL="285750" indent="-285750" algn="just" eaLnBrk="0" hangingPunct="0"/>
            <a:endParaRPr lang="tr-TR" sz="2000" dirty="0" smtClean="0">
              <a:solidFill>
                <a:srgbClr val="FF0000"/>
              </a:solidFill>
              <a:latin typeface="Myriad Pro" pitchFamily="34" charset="0"/>
            </a:endParaRPr>
          </a:p>
          <a:p>
            <a:pPr marL="285750" indent="-285750" algn="just" eaLnBrk="0" hangingPunct="0"/>
            <a:r>
              <a:rPr lang="tr-TR" sz="1900" dirty="0" smtClean="0">
                <a:solidFill>
                  <a:srgbClr val="FF0000"/>
                </a:solidFill>
                <a:latin typeface="Myriad Pro" pitchFamily="34" charset="0"/>
              </a:rPr>
              <a:t>D- Satıcı ve sağlayıcılar ihtiyari garanti taahhüdünde bulunabileceklerdir (MADDE 57).</a:t>
            </a:r>
          </a:p>
          <a:p>
            <a:pPr marL="285750" indent="-285750" algn="just" eaLnBrk="0" hangingPunct="0"/>
            <a:endParaRPr lang="tr-TR" sz="2000" dirty="0" smtClean="0">
              <a:solidFill>
                <a:srgbClr val="FF0000"/>
              </a:solidFill>
              <a:latin typeface="Myriad Pro" pitchFamily="34" charset="0"/>
            </a:endParaRPr>
          </a:p>
          <a:p>
            <a:pPr marL="628650" indent="-342900" algn="just" eaLnBrk="0" hangingPunct="0"/>
            <a:r>
              <a:rPr lang="tr-TR" sz="2000" dirty="0" smtClean="0">
                <a:latin typeface="Myriad Pro" pitchFamily="34" charset="0"/>
              </a:rPr>
              <a:t>	İhtiyari garanti, tüketicinin yasal hakları saklı kalmak kaydıyla, malın veya hizmetin bedelinin iadesi, değiştirilmesi, onarılması ya da bakımının yapılması veya benzer hususlarda üretici veya ithalatçı tarafından verilen ilave taahhüdü ifade etmektedir</a:t>
            </a:r>
            <a:r>
              <a:rPr lang="tr-TR" sz="2000" dirty="0" smtClean="0"/>
              <a:t>. </a:t>
            </a:r>
          </a:p>
          <a:p>
            <a:pPr marL="285750" indent="-285750" algn="just" eaLnBrk="0" hangingPunct="0"/>
            <a:endParaRPr lang="tr-TR" sz="2000" dirty="0" smtClean="0">
              <a:solidFill>
                <a:srgbClr val="FF0000"/>
              </a:solidFill>
              <a:latin typeface="Myriad Pro" pitchFamily="34" charset="0"/>
            </a:endParaRPr>
          </a:p>
          <a:p>
            <a:pPr marL="285750" indent="-285750" algn="just" eaLnBrk="0" hangingPunct="0"/>
            <a:r>
              <a:rPr lang="tr-TR" sz="2000" dirty="0" smtClean="0">
                <a:solidFill>
                  <a:srgbClr val="FF0000"/>
                </a:solidFill>
                <a:latin typeface="Myriad Pro" pitchFamily="34" charset="0"/>
              </a:rPr>
              <a:t>E- </a:t>
            </a:r>
            <a:r>
              <a:rPr lang="tr-TR" sz="2000" dirty="0">
                <a:solidFill>
                  <a:srgbClr val="FF0000"/>
                </a:solidFill>
                <a:latin typeface="Myriad Pro" pitchFamily="34" charset="0"/>
              </a:rPr>
              <a:t>Tüketicilerin bilinçlendirilmesine yönelik çalışmalar </a:t>
            </a:r>
            <a:r>
              <a:rPr lang="tr-TR" sz="2000" dirty="0" smtClean="0">
                <a:solidFill>
                  <a:srgbClr val="FF0000"/>
                </a:solidFill>
                <a:latin typeface="Myriad Pro" pitchFamily="34" charset="0"/>
              </a:rPr>
              <a:t>artırılmaktadır </a:t>
            </a:r>
            <a:r>
              <a:rPr lang="tr-TR" sz="2000" dirty="0">
                <a:solidFill>
                  <a:srgbClr val="FF0000"/>
                </a:solidFill>
                <a:latin typeface="Myriad Pro" pitchFamily="34" charset="0"/>
              </a:rPr>
              <a:t>(MADDE 59</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285750" indent="-285750" algn="just" eaLnBrk="0" hangingPunct="0"/>
            <a:endParaRPr lang="tr-TR" sz="2000" b="1" dirty="0">
              <a:solidFill>
                <a:srgbClr val="0070C0"/>
              </a:solidFill>
            </a:endParaRPr>
          </a:p>
          <a:p>
            <a:pPr marL="742950" lvl="1" algn="just" eaLnBrk="0" hangingPunct="0"/>
            <a:r>
              <a:rPr lang="tr-TR" sz="2000" i="1" dirty="0" smtClean="0">
                <a:latin typeface="Myriad Pro" pitchFamily="34" charset="0"/>
              </a:rPr>
              <a:t>Örneğin </a:t>
            </a:r>
            <a:r>
              <a:rPr lang="tr-TR" sz="2000" i="1" dirty="0">
                <a:latin typeface="Myriad Pro" pitchFamily="34" charset="0"/>
              </a:rPr>
              <a:t>radyo ve televizyonlara </a:t>
            </a:r>
            <a:r>
              <a:rPr lang="tr-TR" sz="2000" i="1" dirty="0" smtClean="0">
                <a:latin typeface="Myriad Pro" pitchFamily="34" charset="0"/>
              </a:rPr>
              <a:t>08:00-22:00</a:t>
            </a:r>
            <a:r>
              <a:rPr lang="tr-TR" sz="2000" i="1" dirty="0" smtClean="0">
                <a:solidFill>
                  <a:srgbClr val="FF0000"/>
                </a:solidFill>
                <a:latin typeface="Myriad Pro" pitchFamily="34" charset="0"/>
              </a:rPr>
              <a:t> </a:t>
            </a:r>
            <a:r>
              <a:rPr lang="tr-TR" sz="2000" i="1" dirty="0">
                <a:latin typeface="Myriad Pro" pitchFamily="34" charset="0"/>
              </a:rPr>
              <a:t>saatleri arasında, ayda </a:t>
            </a:r>
            <a:r>
              <a:rPr lang="tr-TR" sz="2000" i="1" dirty="0" smtClean="0">
                <a:latin typeface="Myriad Pro" pitchFamily="34" charset="0"/>
              </a:rPr>
              <a:t>15 </a:t>
            </a:r>
            <a:r>
              <a:rPr lang="tr-TR" sz="2000" i="1" dirty="0">
                <a:latin typeface="Myriad Pro" pitchFamily="34" charset="0"/>
              </a:rPr>
              <a:t>dakikadan az </a:t>
            </a:r>
            <a:r>
              <a:rPr lang="tr-TR" sz="2000" i="1" dirty="0" smtClean="0">
                <a:latin typeface="Myriad Pro" pitchFamily="34" charset="0"/>
              </a:rPr>
              <a:t>olmamak </a:t>
            </a:r>
            <a:r>
              <a:rPr lang="tr-TR" sz="2000" i="1" dirty="0">
                <a:latin typeface="Myriad Pro" pitchFamily="34" charset="0"/>
              </a:rPr>
              <a:t>üzere tüketiciyi bilinçlendirici program yayınlama zorunluluğu </a:t>
            </a:r>
            <a:r>
              <a:rPr lang="tr-TR" sz="2000" i="1" dirty="0" smtClean="0">
                <a:latin typeface="Myriad Pro" pitchFamily="34" charset="0"/>
              </a:rPr>
              <a:t>getirilmiştir. </a:t>
            </a:r>
            <a:endParaRPr lang="tr-TR" sz="2000" i="1" dirty="0">
              <a:latin typeface="Myriad Pro" pitchFamily="34" charset="0"/>
            </a:endParaRPr>
          </a:p>
          <a:p>
            <a:pPr marL="285750" indent="-285750" algn="just" eaLnBrk="0" hangingPunct="0"/>
            <a:r>
              <a:rPr lang="tr-TR" sz="2000" dirty="0">
                <a:latin typeface="Myriad Pro" pitchFamily="34" charset="0"/>
              </a:rPr>
              <a:t> </a:t>
            </a:r>
          </a:p>
          <a:p>
            <a:pPr marL="285750" indent="-285750" algn="just" eaLnBrk="0" hangingPunct="0"/>
            <a:r>
              <a:rPr lang="tr-TR" sz="2000" b="1" dirty="0">
                <a:latin typeface="Myriad Pro" pitchFamily="34" charset="0"/>
              </a:rPr>
              <a:t>  </a:t>
            </a:r>
            <a:endParaRPr lang="tr-TR" sz="2000" dirty="0">
              <a:latin typeface="Myriad Pro" pitchFamily="34" charset="0"/>
            </a:endParaRPr>
          </a:p>
          <a:p>
            <a:pPr marL="285750" indent="-285750" algn="just" eaLnBrk="0" hangingPunct="0"/>
            <a:endParaRPr lang="tr-TR" dirty="0"/>
          </a:p>
          <a:p>
            <a:pPr marL="285750" indent="-285750" algn="just" eaLnBrk="0" hangingPunct="0"/>
            <a:endParaRPr lang="tr-TR" dirty="0"/>
          </a:p>
        </p:txBody>
      </p:sp>
      <p:sp>
        <p:nvSpPr>
          <p:cNvPr id="80900" name="2 Dikdörtgen"/>
          <p:cNvSpPr>
            <a:spLocks noChangeArrowheads="1"/>
          </p:cNvSpPr>
          <p:nvPr/>
        </p:nvSpPr>
        <p:spPr bwMode="auto">
          <a:xfrm>
            <a:off x="-214313" y="188913"/>
            <a:ext cx="8496301" cy="16002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IV- TÜKETİCİNİN BİLGİLENDİRİLMESİ VE BİLİNÇLENDİRİLMESİNE</a:t>
            </a:r>
          </a:p>
          <a:p>
            <a:pPr marL="644525" indent="-285750" algn="ctr">
              <a:spcBef>
                <a:spcPts val="400"/>
              </a:spcBef>
              <a:buClr>
                <a:schemeClr val="tx1"/>
              </a:buClr>
            </a:pPr>
            <a:r>
              <a:rPr lang="tr-TR" sz="2000">
                <a:solidFill>
                  <a:srgbClr val="0000FF"/>
                </a:solidFill>
                <a:latin typeface="Myriad Pro" pitchFamily="34" charset="0"/>
              </a:rPr>
              <a:t> YÖNELİK DÜZENLEMELER</a:t>
            </a:r>
          </a:p>
          <a:p>
            <a:pPr marL="644525" indent="-285750" algn="ctr">
              <a:spcBef>
                <a:spcPts val="400"/>
              </a:spcBef>
              <a:buClr>
                <a:schemeClr val="tx1"/>
              </a:buClr>
            </a:pPr>
            <a:endParaRPr lang="tr-TR" sz="2200">
              <a:solidFill>
                <a:srgbClr val="FF0000"/>
              </a:solidFill>
              <a:latin typeface="Myriad Pro"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b="1" dirty="0" smtClean="0">
              <a:solidFill>
                <a:srgbClr val="0070C0"/>
              </a:solidFill>
            </a:endParaRPr>
          </a:p>
          <a:p>
            <a:pPr algn="just" fontAlgn="auto">
              <a:spcBef>
                <a:spcPts val="0"/>
              </a:spcBef>
              <a:spcAft>
                <a:spcPts val="0"/>
              </a:spcAft>
              <a:defRPr/>
            </a:pPr>
            <a:endParaRPr lang="tr-TR" sz="2000" dirty="0" smtClean="0">
              <a:solidFill>
                <a:srgbClr val="0070C0"/>
              </a:solidFill>
              <a:latin typeface="Myriad Pro" pitchFamily="34" charset="0"/>
            </a:endParaRPr>
          </a:p>
          <a:p>
            <a:pPr marL="342900" indent="-342900" algn="just" fontAlgn="auto">
              <a:spcBef>
                <a:spcPts val="0"/>
              </a:spcBef>
              <a:spcAft>
                <a:spcPts val="0"/>
              </a:spcAft>
              <a:defRPr/>
            </a:pPr>
            <a:r>
              <a:rPr lang="tr-TR" sz="2000" dirty="0" smtClean="0">
                <a:solidFill>
                  <a:srgbClr val="FF0000"/>
                </a:solidFill>
                <a:latin typeface="Myriad Pro" pitchFamily="34" charset="0"/>
              </a:rPr>
              <a:t>F- Satış </a:t>
            </a:r>
            <a:r>
              <a:rPr lang="tr-TR" sz="2000" dirty="0">
                <a:solidFill>
                  <a:srgbClr val="FF0000"/>
                </a:solidFill>
                <a:latin typeface="Myriad Pro" pitchFamily="34" charset="0"/>
              </a:rPr>
              <a:t>sonrası servis hizmetlerine yönelik düzenlemeler büyük ölçüde </a:t>
            </a:r>
            <a:r>
              <a:rPr lang="tr-TR" sz="2000" dirty="0" smtClean="0">
                <a:solidFill>
                  <a:srgbClr val="FF0000"/>
                </a:solidFill>
                <a:latin typeface="Myriad Pro" pitchFamily="34" charset="0"/>
              </a:rPr>
              <a:t>korunmuştur (MADDE 58).</a:t>
            </a:r>
            <a:endParaRPr lang="tr-TR" sz="2000" dirty="0">
              <a:solidFill>
                <a:srgbClr val="FF0000"/>
              </a:solidFill>
              <a:latin typeface="Myriad Pro" pitchFamily="34" charset="0"/>
            </a:endParaRPr>
          </a:p>
          <a:p>
            <a:pPr algn="just" fontAlgn="auto">
              <a:spcBef>
                <a:spcPts val="0"/>
              </a:spcBef>
              <a:spcAft>
                <a:spcPts val="0"/>
              </a:spcAft>
              <a:defRPr/>
            </a:pPr>
            <a:endParaRPr lang="tr-TR" dirty="0" smtClean="0"/>
          </a:p>
          <a:p>
            <a:pPr lvl="1" indent="0" algn="just" fontAlgn="auto">
              <a:spcBef>
                <a:spcPts val="0"/>
              </a:spcBef>
              <a:spcAft>
                <a:spcPts val="0"/>
              </a:spcAft>
              <a:defRPr/>
            </a:pPr>
            <a:r>
              <a:rPr lang="tr-TR" sz="2000" dirty="0" smtClean="0">
                <a:latin typeface="Myriad Pro" pitchFamily="34" charset="0"/>
              </a:rPr>
              <a:t>1) Tüketiciye sunulan mallarla ilgili Bakanlıkça belirlenen sayıda servis istasyonu kurma ve malın kullanım ömrü süresince servis hizmeti verme zorunluluğu devam edecektir.</a:t>
            </a:r>
          </a:p>
          <a:p>
            <a:pPr algn="just" fontAlgn="auto">
              <a:spcBef>
                <a:spcPts val="0"/>
              </a:spcBef>
              <a:spcAft>
                <a:spcPts val="0"/>
              </a:spcAft>
              <a:defRPr/>
            </a:pPr>
            <a:r>
              <a:rPr lang="tr-TR" sz="2000" dirty="0" smtClean="0">
                <a:latin typeface="Myriad Pro" pitchFamily="34" charset="0"/>
              </a:rPr>
              <a:t>	</a:t>
            </a:r>
            <a:endParaRPr lang="tr-TR" sz="1000" dirty="0" smtClean="0">
              <a:latin typeface="Myriad Pro" pitchFamily="34" charset="0"/>
            </a:endParaRPr>
          </a:p>
          <a:p>
            <a:pPr marL="1431925" algn="just" fontAlgn="auto">
              <a:spcBef>
                <a:spcPts val="0"/>
              </a:spcBef>
              <a:spcAft>
                <a:spcPts val="0"/>
              </a:spcAft>
              <a:defRPr/>
            </a:pPr>
            <a:r>
              <a:rPr lang="tr-TR" sz="1600" dirty="0" smtClean="0">
                <a:latin typeface="Myriad Pro" pitchFamily="34" charset="0"/>
              </a:rPr>
              <a:t>Örneğin kullanım ömrü on yıl olan televizyonlar için her coğrafi bölgede en az 3 tane olmak üzere 7 bölgede toplam 40 servis istasyonu kurulması zorunlu olacaktır.</a:t>
            </a:r>
          </a:p>
          <a:p>
            <a:pPr marL="342900" indent="-342900" algn="just" fontAlgn="auto">
              <a:spcBef>
                <a:spcPts val="0"/>
              </a:spcBef>
              <a:spcAft>
                <a:spcPts val="0"/>
              </a:spcAft>
              <a:buFont typeface="Wingdings" pitchFamily="2" charset="2"/>
              <a:buChar char="ü"/>
              <a:defRPr/>
            </a:pPr>
            <a:endParaRPr lang="tr-TR" sz="1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2) Özel servisler verdiği hizmetten sorumlu olacaktır.</a:t>
            </a:r>
          </a:p>
          <a:p>
            <a:pPr algn="just" fontAlgn="auto">
              <a:spcBef>
                <a:spcPts val="0"/>
              </a:spcBef>
              <a:spcAft>
                <a:spcPts val="0"/>
              </a:spcAft>
              <a:defRPr/>
            </a:pPr>
            <a:endParaRPr lang="tr-TR" sz="1000" dirty="0" smtClean="0">
              <a:latin typeface="Myriad Pro" pitchFamily="34" charset="0"/>
            </a:endParaRPr>
          </a:p>
          <a:p>
            <a:pPr marL="1433513" lvl="1" indent="0" algn="just" fontAlgn="auto">
              <a:spcBef>
                <a:spcPts val="0"/>
              </a:spcBef>
              <a:spcAft>
                <a:spcPts val="0"/>
              </a:spcAft>
              <a:defRPr/>
            </a:pPr>
            <a:r>
              <a:rPr lang="tr-TR" sz="1600" dirty="0" smtClean="0">
                <a:latin typeface="Myriad Pro" pitchFamily="34" charset="0"/>
              </a:rPr>
              <a:t>Herhangi </a:t>
            </a:r>
            <a:r>
              <a:rPr lang="tr-TR" sz="1600" dirty="0">
                <a:latin typeface="Myriad Pro" pitchFamily="34" charset="0"/>
              </a:rPr>
              <a:t>bir markanın yetkili servisi olmayıp, özel servis olarak </a:t>
            </a:r>
            <a:r>
              <a:rPr lang="tr-TR" sz="1600" dirty="0" smtClean="0">
                <a:latin typeface="Myriad Pro" pitchFamily="34" charset="0"/>
              </a:rPr>
              <a:t>hizmet </a:t>
            </a:r>
            <a:r>
              <a:rPr lang="tr-TR" sz="1600" dirty="0">
                <a:latin typeface="Myriad Pro" pitchFamily="34" charset="0"/>
              </a:rPr>
              <a:t>veren servis istasyonlarının da verdikleri </a:t>
            </a:r>
            <a:r>
              <a:rPr lang="tr-TR" sz="1600" dirty="0" smtClean="0">
                <a:latin typeface="Myriad Pro" pitchFamily="34" charset="0"/>
              </a:rPr>
              <a:t>hizmetten dolayı </a:t>
            </a:r>
            <a:r>
              <a:rPr lang="tr-TR" sz="1600" dirty="0">
                <a:latin typeface="Myriad Pro" pitchFamily="34" charset="0"/>
              </a:rPr>
              <a:t>tüketicilere karşı sorumlu olduğu vurgulanmıştır. </a:t>
            </a:r>
          </a:p>
          <a:p>
            <a:pPr algn="just" fontAlgn="auto">
              <a:spcBef>
                <a:spcPts val="0"/>
              </a:spcBef>
              <a:spcAft>
                <a:spcPts val="0"/>
              </a:spcAft>
              <a:defRPr/>
            </a:pPr>
            <a:endParaRPr lang="tr-TR" dirty="0" smtClean="0"/>
          </a:p>
          <a:p>
            <a:pPr algn="just" fontAlgn="auto">
              <a:spcBef>
                <a:spcPts val="0"/>
              </a:spcBef>
              <a:spcAft>
                <a:spcPts val="0"/>
              </a:spcAft>
              <a:defRPr/>
            </a:pPr>
            <a:endParaRPr lang="tr-TR" dirty="0" smtClean="0"/>
          </a:p>
        </p:txBody>
      </p:sp>
      <p:sp>
        <p:nvSpPr>
          <p:cNvPr id="81924" name="2 Dikdörtgen"/>
          <p:cNvSpPr>
            <a:spLocks noChangeArrowheads="1"/>
          </p:cNvSpPr>
          <p:nvPr/>
        </p:nvSpPr>
        <p:spPr bwMode="auto">
          <a:xfrm>
            <a:off x="-214313" y="188913"/>
            <a:ext cx="8496301" cy="16002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IV- TÜKETİCİNİN BİLGİLENDİRİLMESİ VE BİLİNÇLENDİRİLMESİNE</a:t>
            </a:r>
          </a:p>
          <a:p>
            <a:pPr marL="644525" indent="-285750" algn="ctr">
              <a:spcBef>
                <a:spcPts val="400"/>
              </a:spcBef>
              <a:buClr>
                <a:schemeClr val="tx1"/>
              </a:buClr>
            </a:pPr>
            <a:r>
              <a:rPr lang="tr-TR" sz="2000">
                <a:solidFill>
                  <a:srgbClr val="0000FF"/>
                </a:solidFill>
                <a:latin typeface="Myriad Pro" pitchFamily="34" charset="0"/>
              </a:rPr>
              <a:t> YÖNELİK DÜZENLEMELER</a:t>
            </a:r>
          </a:p>
          <a:p>
            <a:pPr marL="644525" indent="-285750" algn="ctr">
              <a:spcBef>
                <a:spcPts val="400"/>
              </a:spcBef>
              <a:buClr>
                <a:schemeClr val="tx1"/>
              </a:buClr>
            </a:pPr>
            <a:endParaRPr lang="tr-TR" sz="2200">
              <a:solidFill>
                <a:srgbClr val="FF0000"/>
              </a:solidFill>
              <a:latin typeface="Myriad Pro"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b="1" dirty="0" smtClean="0">
              <a:solidFill>
                <a:srgbClr val="0070C0"/>
              </a:solidFill>
            </a:endParaRPr>
          </a:p>
          <a:p>
            <a:pPr fontAlgn="auto">
              <a:spcBef>
                <a:spcPts val="0"/>
              </a:spcBef>
              <a:spcAft>
                <a:spcPts val="0"/>
              </a:spcAft>
              <a:defRPr/>
            </a:pPr>
            <a:endParaRPr lang="tr-TR" sz="2000" dirty="0" smtClean="0">
              <a:solidFill>
                <a:srgbClr val="FF000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A- Tüketicilerin </a:t>
            </a:r>
            <a:r>
              <a:rPr lang="tr-TR" sz="2000" dirty="0">
                <a:solidFill>
                  <a:srgbClr val="FF0000"/>
                </a:solidFill>
                <a:latin typeface="Myriad Pro" pitchFamily="34" charset="0"/>
              </a:rPr>
              <a:t>ticari reklam yoluyla yanıltılmasını engelleyecek tedbirler </a:t>
            </a:r>
            <a:r>
              <a:rPr lang="tr-TR" sz="2000" dirty="0" smtClean="0">
                <a:solidFill>
                  <a:srgbClr val="FF0000"/>
                </a:solidFill>
                <a:latin typeface="Myriad Pro" pitchFamily="34" charset="0"/>
              </a:rPr>
              <a:t>etkinleştirilmektedir </a:t>
            </a:r>
            <a:r>
              <a:rPr lang="tr-TR" sz="2000" dirty="0">
                <a:solidFill>
                  <a:srgbClr val="FF0000"/>
                </a:solidFill>
                <a:latin typeface="Myriad Pro" pitchFamily="34" charset="0"/>
              </a:rPr>
              <a:t>(MADDE 61</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algn="just" fontAlgn="auto">
              <a:spcBef>
                <a:spcPts val="0"/>
              </a:spcBef>
              <a:spcAft>
                <a:spcPts val="0"/>
              </a:spcAft>
              <a:defRPr/>
            </a:pPr>
            <a:endParaRPr lang="tr-TR" b="1" dirty="0" smtClean="0">
              <a:solidFill>
                <a:srgbClr val="0070C0"/>
              </a:solidFill>
            </a:endParaRPr>
          </a:p>
          <a:p>
            <a:pPr lvl="1" indent="0" algn="just" fontAlgn="auto">
              <a:spcBef>
                <a:spcPts val="0"/>
              </a:spcBef>
              <a:spcAft>
                <a:spcPts val="0"/>
              </a:spcAft>
              <a:defRPr/>
            </a:pPr>
            <a:r>
              <a:rPr lang="tr-TR" sz="1850" dirty="0" smtClean="0">
                <a:latin typeface="Myriad Pro" pitchFamily="34" charset="0"/>
              </a:rPr>
              <a:t>1) Tüketiciyi </a:t>
            </a:r>
            <a:r>
              <a:rPr lang="tr-TR" sz="1850" dirty="0">
                <a:latin typeface="Myriad Pro" pitchFamily="34" charset="0"/>
              </a:rPr>
              <a:t>aldatıcı veya onun tecrübe ve bilgi noksanlıklarını istismar edici, can ve mal güvenliğini tehlikeye düşürücü, şiddet hareketlerini ve suç işlemeyi özendirici, kamu sağlığını bozucu, hastaları, yaşlıları, çocukları ve engellileri istismar edici ticari reklam </a:t>
            </a:r>
            <a:r>
              <a:rPr lang="tr-TR" sz="1850" dirty="0" smtClean="0">
                <a:latin typeface="Myriad Pro" pitchFamily="34" charset="0"/>
              </a:rPr>
              <a:t>yapılması yasaklanmıştır.</a:t>
            </a:r>
            <a:endParaRPr lang="tr-TR" sz="1850" dirty="0">
              <a:latin typeface="Myriad Pro" pitchFamily="34" charset="0"/>
            </a:endParaRPr>
          </a:p>
          <a:p>
            <a:pPr marL="342900" indent="-342900" algn="just" fontAlgn="auto">
              <a:spcBef>
                <a:spcPts val="0"/>
              </a:spcBef>
              <a:spcAft>
                <a:spcPts val="0"/>
              </a:spcAft>
              <a:buFont typeface="Wingdings" pitchFamily="2" charset="2"/>
              <a:buChar char="ü"/>
              <a:defRPr/>
            </a:pPr>
            <a:endParaRPr lang="tr-TR" sz="1850"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2) Örtülü (gizli) reklamın ne olduğu açık bir şekilde tanımlanmış ve örtülü reklam yasaklanmıştır.</a:t>
            </a:r>
          </a:p>
          <a:p>
            <a:pPr marL="342900" indent="-342900" algn="just" fontAlgn="auto">
              <a:spcBef>
                <a:spcPts val="0"/>
              </a:spcBef>
              <a:spcAft>
                <a:spcPts val="0"/>
              </a:spcAft>
              <a:buFont typeface="Wingdings" pitchFamily="2" charset="2"/>
              <a:buChar char="ü"/>
              <a:defRPr/>
            </a:pPr>
            <a:endParaRPr lang="tr-TR" sz="1000" b="1"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3) Yapılacak ikincil düzenlemelerle birlikte dünya uygulamalarında olduğu gibi marka </a:t>
            </a:r>
            <a:r>
              <a:rPr lang="tr-TR" sz="1850" dirty="0">
                <a:latin typeface="Myriad Pro" pitchFamily="34" charset="0"/>
              </a:rPr>
              <a:t>ismi vererek karşılaştırmalı reklam yapılmasına imkan </a:t>
            </a:r>
            <a:r>
              <a:rPr lang="tr-TR" sz="1850" dirty="0" smtClean="0">
                <a:latin typeface="Myriad Pro" pitchFamily="34" charset="0"/>
              </a:rPr>
              <a:t>tanınacaktır.</a:t>
            </a:r>
          </a:p>
          <a:p>
            <a:pPr lvl="1" indent="0" algn="just" fontAlgn="auto">
              <a:spcBef>
                <a:spcPts val="0"/>
              </a:spcBef>
              <a:spcAft>
                <a:spcPts val="0"/>
              </a:spcAft>
              <a:defRPr/>
            </a:pPr>
            <a:endParaRPr lang="tr-TR" sz="1000"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4) </a:t>
            </a:r>
            <a:r>
              <a:rPr lang="tr-TR" sz="1850" dirty="0" err="1" smtClean="0">
                <a:latin typeface="Myriad Pro" pitchFamily="34" charset="0"/>
              </a:rPr>
              <a:t>Sektörel</a:t>
            </a:r>
            <a:r>
              <a:rPr lang="tr-TR" sz="1850" dirty="0" smtClean="0">
                <a:latin typeface="Myriad Pro" pitchFamily="34" charset="0"/>
              </a:rPr>
              <a:t> düzeyde yapılacak sınırlamalar başta olmak üzere ticari reklamlarla ilgili yasaklar ve sınırlamaların Bakanlık tarafından ikincil düzenleme ile yapılması hüküm altına alınmıştır.</a:t>
            </a:r>
            <a:endParaRPr lang="tr-TR" sz="1850" dirty="0">
              <a:latin typeface="Myriad Pro" pitchFamily="34" charset="0"/>
            </a:endParaRPr>
          </a:p>
          <a:p>
            <a:pPr algn="just" fontAlgn="auto">
              <a:spcBef>
                <a:spcPts val="0"/>
              </a:spcBef>
              <a:spcAft>
                <a:spcPts val="0"/>
              </a:spcAft>
              <a:defRPr/>
            </a:pPr>
            <a:endParaRPr lang="tr-TR" dirty="0" smtClean="0"/>
          </a:p>
          <a:p>
            <a:pPr algn="just" fontAlgn="auto">
              <a:spcBef>
                <a:spcPts val="0"/>
              </a:spcBef>
              <a:spcAft>
                <a:spcPts val="0"/>
              </a:spcAft>
              <a:defRPr/>
            </a:pPr>
            <a:endParaRPr lang="tr-TR" dirty="0" smtClean="0"/>
          </a:p>
        </p:txBody>
      </p:sp>
      <p:sp>
        <p:nvSpPr>
          <p:cNvPr id="82948" name="2 Dikdörtgen"/>
          <p:cNvSpPr>
            <a:spLocks noChangeArrowheads="1"/>
          </p:cNvSpPr>
          <p:nvPr/>
        </p:nvSpPr>
        <p:spPr bwMode="auto">
          <a:xfrm>
            <a:off x="-105530" y="-171400"/>
            <a:ext cx="8856663" cy="16319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400" dirty="0">
              <a:solidFill>
                <a:srgbClr val="FF0000"/>
              </a:solidFill>
              <a:latin typeface="Myriad Pro" pitchFamily="34" charset="0"/>
            </a:endParaRPr>
          </a:p>
          <a:p>
            <a:pPr marL="644525" indent="-285750" algn="ctr">
              <a:spcBef>
                <a:spcPts val="400"/>
              </a:spcBef>
              <a:buClr>
                <a:schemeClr val="tx1"/>
              </a:buClr>
            </a:pPr>
            <a:endParaRPr lang="tr-TR" sz="2200" dirty="0">
              <a:solidFill>
                <a:srgbClr val="0000FF"/>
              </a:solidFill>
              <a:latin typeface="Myriad Pro" pitchFamily="34" charset="0"/>
            </a:endParaRPr>
          </a:p>
          <a:p>
            <a:pPr marL="644525" indent="-285750" algn="ctr">
              <a:spcBef>
                <a:spcPts val="400"/>
              </a:spcBef>
              <a:buClr>
                <a:schemeClr val="tx1"/>
              </a:buClr>
            </a:pPr>
            <a:r>
              <a:rPr lang="tr-TR" sz="2200" dirty="0">
                <a:solidFill>
                  <a:srgbClr val="0000FF"/>
                </a:solidFill>
                <a:latin typeface="Myriad Pro" pitchFamily="34" charset="0"/>
              </a:rPr>
              <a:t>      </a:t>
            </a:r>
            <a:r>
              <a:rPr lang="tr-TR" sz="2200" dirty="0" smtClean="0">
                <a:solidFill>
                  <a:srgbClr val="0000FF"/>
                </a:solidFill>
                <a:latin typeface="Myriad Pro" pitchFamily="34" charset="0"/>
              </a:rPr>
              <a:t>   V- </a:t>
            </a:r>
            <a:r>
              <a:rPr lang="tr-TR" sz="2200" dirty="0">
                <a:solidFill>
                  <a:srgbClr val="0000FF"/>
                </a:solidFill>
                <a:latin typeface="Myriad Pro" pitchFamily="34" charset="0"/>
              </a:rPr>
              <a:t>TİCARİ REKLAM VE HAKSIZ TİCARİ UYGULAMALARA </a:t>
            </a:r>
          </a:p>
          <a:p>
            <a:pPr marL="644525" indent="-285750" algn="ctr">
              <a:spcBef>
                <a:spcPts val="400"/>
              </a:spcBef>
              <a:buClr>
                <a:schemeClr val="tx1"/>
              </a:buClr>
            </a:pPr>
            <a:r>
              <a:rPr lang="tr-TR" sz="2200" dirty="0">
                <a:solidFill>
                  <a:srgbClr val="0000FF"/>
                </a:solidFill>
                <a:latin typeface="Myriad Pro" pitchFamily="34" charset="0"/>
              </a:rPr>
              <a:t>YÖNELİK DÜZENLEMELER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3971"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endParaRPr lang="tr-TR" sz="2000" dirty="0">
              <a:solidFill>
                <a:srgbClr val="FF0000"/>
              </a:solidFill>
              <a:latin typeface="Myriad Pro" pitchFamily="34" charset="0"/>
            </a:endParaRPr>
          </a:p>
          <a:p>
            <a:pPr marL="285750" indent="-285750" eaLnBrk="0" hangingPunct="0"/>
            <a:endParaRPr lang="tr-TR" sz="2000" dirty="0">
              <a:solidFill>
                <a:srgbClr val="FF0000"/>
              </a:solidFill>
              <a:latin typeface="Myriad Pro" pitchFamily="34" charset="0"/>
            </a:endParaRPr>
          </a:p>
          <a:p>
            <a:pPr marL="285750" indent="-285750" eaLnBrk="0" hangingPunct="0"/>
            <a:r>
              <a:rPr lang="tr-TR" sz="2000" dirty="0">
                <a:solidFill>
                  <a:srgbClr val="FF0000"/>
                </a:solidFill>
                <a:latin typeface="Myriad Pro" pitchFamily="34" charset="0"/>
              </a:rPr>
              <a:t>B- Haksız ticari uygulamalara ilişkin AB Yönergesi ilk defa iç hukukumuza </a:t>
            </a:r>
            <a:r>
              <a:rPr lang="tr-TR" sz="2000" dirty="0" smtClean="0">
                <a:solidFill>
                  <a:srgbClr val="FF0000"/>
                </a:solidFill>
                <a:latin typeface="Myriad Pro" pitchFamily="34" charset="0"/>
              </a:rPr>
              <a:t>aktarılmaktadır </a:t>
            </a:r>
            <a:r>
              <a:rPr lang="tr-TR" sz="2000" dirty="0">
                <a:solidFill>
                  <a:srgbClr val="FF0000"/>
                </a:solidFill>
                <a:latin typeface="Myriad Pro" pitchFamily="34" charset="0"/>
              </a:rPr>
              <a:t>(MADDE 62</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285750" indent="-285750" eaLnBrk="0" hangingPunct="0"/>
            <a:endParaRPr lang="tr-TR" b="1" dirty="0">
              <a:solidFill>
                <a:srgbClr val="0070C0"/>
              </a:solidFill>
            </a:endParaRPr>
          </a:p>
          <a:p>
            <a:pPr marL="742950" lvl="1" algn="just" eaLnBrk="0" hangingPunct="0"/>
            <a:r>
              <a:rPr lang="tr-TR" sz="2000" dirty="0">
                <a:latin typeface="Myriad Pro" pitchFamily="34" charset="0"/>
              </a:rPr>
              <a:t>Tüketicilere yönelik haksız ticari uygulamalar yasaklanarak tüketicinin hukuki işlemler yaparken müteşebbisin etkisi altında kalmadan hür iradesiyle karar verebilmesi amaçlanmıştır.</a:t>
            </a:r>
          </a:p>
          <a:p>
            <a:pPr marL="285750" indent="-285750" algn="just" eaLnBrk="0" hangingPunct="0">
              <a:buFont typeface="Wingdings" pitchFamily="2" charset="2"/>
              <a:buChar char="ü"/>
            </a:pPr>
            <a:endParaRPr lang="tr-TR" sz="2000" dirty="0">
              <a:latin typeface="Myriad Pro" pitchFamily="34" charset="0"/>
            </a:endParaRPr>
          </a:p>
          <a:p>
            <a:pPr marL="900113" lvl="2" algn="just" eaLnBrk="0" hangingPunct="0"/>
            <a:r>
              <a:rPr lang="tr-TR" sz="1600" i="1" dirty="0" smtClean="0">
                <a:latin typeface="Myriad Pro" pitchFamily="34" charset="0"/>
              </a:rPr>
              <a:t>Örneğin </a:t>
            </a:r>
            <a:r>
              <a:rPr lang="tr-TR" sz="1600" i="1" dirty="0">
                <a:latin typeface="Myriad Pro" pitchFamily="34" charset="0"/>
              </a:rPr>
              <a:t>Kanunun tüketiciye tanıdığı hakların yalnızca bir firma tarafından </a:t>
            </a:r>
            <a:r>
              <a:rPr lang="tr-TR" sz="1600" i="1" dirty="0" smtClean="0">
                <a:latin typeface="Myriad Pro" pitchFamily="34" charset="0"/>
              </a:rPr>
              <a:t>sunulan </a:t>
            </a:r>
            <a:r>
              <a:rPr lang="tr-TR" sz="1600" i="1" dirty="0">
                <a:latin typeface="Myriad Pro" pitchFamily="34" charset="0"/>
              </a:rPr>
              <a:t>imkânmış gibi gösterilerek </a:t>
            </a:r>
            <a:r>
              <a:rPr lang="tr-TR" sz="1600" i="1" dirty="0" smtClean="0">
                <a:latin typeface="Myriad Pro" pitchFamily="34" charset="0"/>
              </a:rPr>
              <a:t>tüketicilerin </a:t>
            </a:r>
            <a:r>
              <a:rPr lang="tr-TR" sz="1600" i="1" dirty="0">
                <a:latin typeface="Myriad Pro" pitchFamily="34" charset="0"/>
              </a:rPr>
              <a:t>yanıltılması bir haksız ticari uygulama olarak kabul edilecektir. Yani, hâlihazırda ayıplı maldan dolayı </a:t>
            </a:r>
            <a:r>
              <a:rPr lang="tr-TR" sz="1600" i="1" dirty="0" smtClean="0">
                <a:latin typeface="Myriad Pro" pitchFamily="34" charset="0"/>
              </a:rPr>
              <a:t>tüketiciye </a:t>
            </a:r>
            <a:r>
              <a:rPr lang="tr-TR" sz="1600" i="1" dirty="0">
                <a:latin typeface="Myriad Pro" pitchFamily="34" charset="0"/>
              </a:rPr>
              <a:t>sağlanan seçimlik hakların, bir firmaya </a:t>
            </a:r>
            <a:r>
              <a:rPr lang="tr-TR" sz="1600" i="1" dirty="0" smtClean="0">
                <a:latin typeface="Myriad Pro" pitchFamily="34" charset="0"/>
              </a:rPr>
              <a:t>münhasır </a:t>
            </a:r>
            <a:r>
              <a:rPr lang="tr-TR" sz="1600" i="1" dirty="0">
                <a:latin typeface="Myriad Pro" pitchFamily="34" charset="0"/>
              </a:rPr>
              <a:t>bir hak gibi gösterilmesi yasaklanmaktadır. </a:t>
            </a:r>
          </a:p>
          <a:p>
            <a:pPr marL="285750" indent="-285750" algn="just" eaLnBrk="0" hangingPunct="0">
              <a:buFont typeface="Wingdings" pitchFamily="2" charset="2"/>
              <a:buChar char="ü"/>
            </a:pPr>
            <a:endParaRPr lang="tr-TR" sz="1600" i="1" dirty="0">
              <a:latin typeface="Myriad Pro" pitchFamily="34" charset="0"/>
            </a:endParaRPr>
          </a:p>
        </p:txBody>
      </p:sp>
      <p:sp>
        <p:nvSpPr>
          <p:cNvPr id="83972" name="2 Dikdörtgen"/>
          <p:cNvSpPr>
            <a:spLocks noChangeArrowheads="1"/>
          </p:cNvSpPr>
          <p:nvPr/>
        </p:nvSpPr>
        <p:spPr bwMode="auto">
          <a:xfrm>
            <a:off x="-107950" y="0"/>
            <a:ext cx="8856663" cy="16319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400">
              <a:solidFill>
                <a:srgbClr val="FF0000"/>
              </a:solidFill>
              <a:latin typeface="Myriad Pro" pitchFamily="34" charset="0"/>
            </a:endParaRPr>
          </a:p>
          <a:p>
            <a:pPr marL="644525" indent="-285750" algn="ctr">
              <a:spcBef>
                <a:spcPts val="400"/>
              </a:spcBef>
              <a:buClr>
                <a:schemeClr val="tx1"/>
              </a:buClr>
            </a:pPr>
            <a:endParaRPr lang="tr-TR" sz="2200">
              <a:solidFill>
                <a:srgbClr val="0000FF"/>
              </a:solidFill>
              <a:latin typeface="Myriad Pro" pitchFamily="34" charset="0"/>
            </a:endParaRPr>
          </a:p>
          <a:p>
            <a:pPr marL="644525" indent="-285750" algn="ctr">
              <a:spcBef>
                <a:spcPts val="400"/>
              </a:spcBef>
              <a:buClr>
                <a:schemeClr val="tx1"/>
              </a:buClr>
            </a:pPr>
            <a:r>
              <a:rPr lang="tr-TR" sz="2200">
                <a:solidFill>
                  <a:srgbClr val="0000FF"/>
                </a:solidFill>
                <a:latin typeface="Myriad Pro" pitchFamily="34" charset="0"/>
              </a:rPr>
              <a:t>     V- TİCARİ REKLAM VE HAKSIZ TİCARİ UYGULAMALARA </a:t>
            </a:r>
          </a:p>
          <a:p>
            <a:pPr marL="644525" indent="-285750" algn="ctr">
              <a:spcBef>
                <a:spcPts val="400"/>
              </a:spcBef>
              <a:buClr>
                <a:schemeClr val="tx1"/>
              </a:buClr>
            </a:pPr>
            <a:r>
              <a:rPr lang="tr-TR" sz="2200">
                <a:solidFill>
                  <a:srgbClr val="0000FF"/>
                </a:solidFill>
                <a:latin typeface="Myriad Pro" pitchFamily="34" charset="0"/>
              </a:rPr>
              <a:t>YÖNELİK DÜZENLEMELER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b="1" dirty="0" smtClean="0">
              <a:solidFill>
                <a:srgbClr val="0070C0"/>
              </a:solidFill>
            </a:endParaRPr>
          </a:p>
          <a:p>
            <a:pPr marL="285750" indent="-285750" fontAlgn="auto">
              <a:spcBef>
                <a:spcPts val="0"/>
              </a:spcBef>
              <a:spcAft>
                <a:spcPts val="0"/>
              </a:spcAft>
              <a:buFont typeface="Wingdings" pitchFamily="2" charset="2"/>
              <a:buChar char="Ø"/>
              <a:defRPr/>
            </a:pPr>
            <a:endParaRPr lang="tr-TR" sz="2200" dirty="0">
              <a:solidFill>
                <a:srgbClr val="0070C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C- Reklam </a:t>
            </a:r>
            <a:r>
              <a:rPr lang="tr-TR" sz="2000" dirty="0">
                <a:solidFill>
                  <a:srgbClr val="FF0000"/>
                </a:solidFill>
                <a:latin typeface="Myriad Pro" pitchFamily="34" charset="0"/>
              </a:rPr>
              <a:t>Kurulu yeniden yapılandırılacak ve Kurulun denetim etkinliği </a:t>
            </a:r>
            <a:r>
              <a:rPr lang="tr-TR" sz="2000" dirty="0" smtClean="0">
                <a:solidFill>
                  <a:srgbClr val="FF0000"/>
                </a:solidFill>
                <a:latin typeface="Myriad Pro" pitchFamily="34" charset="0"/>
              </a:rPr>
              <a:t>arttırılacaktır (MADDE 63).</a:t>
            </a:r>
            <a:r>
              <a:rPr lang="tr-TR" sz="2200" dirty="0">
                <a:solidFill>
                  <a:srgbClr val="0070C0"/>
                </a:solidFill>
                <a:latin typeface="Myriad Pro" pitchFamily="34" charset="0"/>
              </a:rPr>
              <a:t>	</a:t>
            </a:r>
            <a:endParaRPr lang="tr-TR" sz="2200" dirty="0" smtClean="0">
              <a:solidFill>
                <a:srgbClr val="0070C0"/>
              </a:solidFill>
              <a:latin typeface="Myriad Pro" pitchFamily="34" charset="0"/>
            </a:endParaRPr>
          </a:p>
          <a:p>
            <a:pPr algn="just" fontAlgn="auto">
              <a:spcBef>
                <a:spcPts val="0"/>
              </a:spcBef>
              <a:spcAft>
                <a:spcPts val="0"/>
              </a:spcAft>
              <a:defRPr/>
            </a:pPr>
            <a:endParaRPr lang="tr-TR" b="1" dirty="0" smtClean="0">
              <a:solidFill>
                <a:srgbClr val="0070C0"/>
              </a:solidFill>
            </a:endParaRPr>
          </a:p>
          <a:p>
            <a:pPr lvl="1" indent="0" algn="just" fontAlgn="auto">
              <a:spcBef>
                <a:spcPts val="0"/>
              </a:spcBef>
              <a:spcAft>
                <a:spcPts val="0"/>
              </a:spcAft>
              <a:defRPr/>
            </a:pPr>
            <a:r>
              <a:rPr lang="tr-TR" sz="2000" dirty="0" smtClean="0">
                <a:latin typeface="Myriad Pro" pitchFamily="34" charset="0"/>
              </a:rPr>
              <a:t>1) Reklam </a:t>
            </a:r>
            <a:r>
              <a:rPr lang="tr-TR" sz="2000" dirty="0">
                <a:latin typeface="Myriad Pro" pitchFamily="34" charset="0"/>
              </a:rPr>
              <a:t>Kurulunun üye sayısı 29’dan </a:t>
            </a:r>
            <a:r>
              <a:rPr lang="tr-TR" sz="2000" dirty="0" smtClean="0">
                <a:latin typeface="Myriad Pro" pitchFamily="34" charset="0"/>
              </a:rPr>
              <a:t>19’a düşürülmüştür. </a:t>
            </a:r>
          </a:p>
          <a:p>
            <a:pPr marL="1028700" lvl="1" algn="just" fontAlgn="auto">
              <a:spcBef>
                <a:spcPts val="0"/>
              </a:spcBef>
              <a:spcAft>
                <a:spcPts val="0"/>
              </a:spcAft>
              <a:buFont typeface="Wingdings" pitchFamily="2" charset="2"/>
              <a:buChar char="ü"/>
              <a:defRPr/>
            </a:pPr>
            <a:endParaRPr lang="tr-TR" sz="2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2) Reklam </a:t>
            </a:r>
            <a:r>
              <a:rPr lang="tr-TR" sz="2000" dirty="0">
                <a:latin typeface="Myriad Pro" pitchFamily="34" charset="0"/>
              </a:rPr>
              <a:t>Kurulu hem ticari reklamları hem de haksız ticari uygulamaları denetleyecektir. </a:t>
            </a:r>
            <a:endParaRPr lang="tr-TR" sz="2000" dirty="0" smtClean="0">
              <a:latin typeface="Myriad Pro" pitchFamily="34" charset="0"/>
            </a:endParaRPr>
          </a:p>
          <a:p>
            <a:pPr marL="1028700" lvl="1" algn="just" fontAlgn="auto">
              <a:spcBef>
                <a:spcPts val="0"/>
              </a:spcBef>
              <a:spcAft>
                <a:spcPts val="0"/>
              </a:spcAft>
              <a:buFont typeface="Wingdings" pitchFamily="2" charset="2"/>
              <a:buChar char="ü"/>
              <a:defRPr/>
            </a:pPr>
            <a:endParaRPr lang="tr-TR" sz="2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3) Kurul </a:t>
            </a:r>
            <a:r>
              <a:rPr lang="tr-TR" sz="2000" dirty="0">
                <a:latin typeface="Myriad Pro" pitchFamily="34" charset="0"/>
              </a:rPr>
              <a:t>Başkanı tedbiren durdurmaya yetkili </a:t>
            </a:r>
            <a:r>
              <a:rPr lang="tr-TR" sz="2000" dirty="0" smtClean="0">
                <a:latin typeface="Myriad Pro" pitchFamily="34" charset="0"/>
              </a:rPr>
              <a:t>olmuştur. </a:t>
            </a:r>
          </a:p>
          <a:p>
            <a:pPr marL="1085850" lvl="1" indent="-342900" algn="just" fontAlgn="auto">
              <a:spcBef>
                <a:spcPts val="0"/>
              </a:spcBef>
              <a:spcAft>
                <a:spcPts val="0"/>
              </a:spcAft>
              <a:buFont typeface="Wingdings" pitchFamily="2" charset="2"/>
              <a:buChar char="ü"/>
              <a:defRPr/>
            </a:pPr>
            <a:endParaRPr lang="tr-TR" sz="2000" dirty="0">
              <a:latin typeface="Myriad Pro" pitchFamily="34" charset="0"/>
            </a:endParaRPr>
          </a:p>
          <a:p>
            <a:pPr lvl="1" indent="0" algn="just" fontAlgn="auto">
              <a:spcBef>
                <a:spcPts val="0"/>
              </a:spcBef>
              <a:spcAft>
                <a:spcPts val="0"/>
              </a:spcAft>
              <a:defRPr/>
            </a:pPr>
            <a:r>
              <a:rPr lang="tr-TR" sz="2000" dirty="0" smtClean="0">
                <a:latin typeface="Myriad Pro" pitchFamily="34" charset="0"/>
              </a:rPr>
              <a:t>4) Kurul </a:t>
            </a:r>
            <a:r>
              <a:rPr lang="tr-TR" sz="2000" dirty="0">
                <a:latin typeface="Myriad Pro" pitchFamily="34" charset="0"/>
              </a:rPr>
              <a:t>kararları, tüketicilerin bilgilendirilmesi, aydınlatılması </a:t>
            </a:r>
            <a:r>
              <a:rPr lang="tr-TR" sz="2000" dirty="0" smtClean="0">
                <a:latin typeface="Myriad Pro" pitchFamily="34" charset="0"/>
              </a:rPr>
              <a:t>amacıyla </a:t>
            </a:r>
            <a:r>
              <a:rPr lang="tr-TR" sz="2000" dirty="0">
                <a:latin typeface="Myriad Pro" pitchFamily="34" charset="0"/>
              </a:rPr>
              <a:t>Bakanlıkça </a:t>
            </a:r>
            <a:r>
              <a:rPr lang="tr-TR" sz="2000" dirty="0" smtClean="0">
                <a:latin typeface="Myriad Pro" pitchFamily="34" charset="0"/>
              </a:rPr>
              <a:t>kamuoyu ile paylaşılacaktır. </a:t>
            </a: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5) Reklam Kurulunun karar almasına yardımcı olacak </a:t>
            </a:r>
            <a:r>
              <a:rPr lang="tr-TR" sz="2000" dirty="0" err="1" smtClean="0">
                <a:latin typeface="Myriad Pro" pitchFamily="34" charset="0"/>
              </a:rPr>
              <a:t>sektörel</a:t>
            </a:r>
            <a:r>
              <a:rPr lang="tr-TR" sz="2000" dirty="0" smtClean="0">
                <a:latin typeface="Myriad Pro" pitchFamily="34" charset="0"/>
              </a:rPr>
              <a:t> özel ihtisas komisyonları kurulacaktır.</a:t>
            </a:r>
          </a:p>
        </p:txBody>
      </p:sp>
      <p:sp>
        <p:nvSpPr>
          <p:cNvPr id="84996" name="2 Dikdörtgen"/>
          <p:cNvSpPr>
            <a:spLocks noChangeArrowheads="1"/>
          </p:cNvSpPr>
          <p:nvPr/>
        </p:nvSpPr>
        <p:spPr bwMode="auto">
          <a:xfrm>
            <a:off x="-107950" y="0"/>
            <a:ext cx="8856663" cy="16319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400">
              <a:solidFill>
                <a:srgbClr val="FF0000"/>
              </a:solidFill>
              <a:latin typeface="Myriad Pro" pitchFamily="34" charset="0"/>
            </a:endParaRPr>
          </a:p>
          <a:p>
            <a:pPr marL="644525" indent="-285750" algn="ctr">
              <a:spcBef>
                <a:spcPts val="400"/>
              </a:spcBef>
              <a:buClr>
                <a:schemeClr val="tx1"/>
              </a:buClr>
            </a:pPr>
            <a:endParaRPr lang="tr-TR" sz="2200">
              <a:solidFill>
                <a:srgbClr val="0000FF"/>
              </a:solidFill>
              <a:latin typeface="Myriad Pro" pitchFamily="34" charset="0"/>
            </a:endParaRPr>
          </a:p>
          <a:p>
            <a:pPr marL="644525" indent="-285750" algn="ctr">
              <a:spcBef>
                <a:spcPts val="400"/>
              </a:spcBef>
              <a:buClr>
                <a:schemeClr val="tx1"/>
              </a:buClr>
            </a:pPr>
            <a:r>
              <a:rPr lang="tr-TR" sz="2200">
                <a:solidFill>
                  <a:srgbClr val="0000FF"/>
                </a:solidFill>
                <a:latin typeface="Myriad Pro" pitchFamily="34" charset="0"/>
              </a:rPr>
              <a:t>    V- TİCARİ REKLAM VE HAKSIZ TİCARİ UYGULAMALARA </a:t>
            </a:r>
          </a:p>
          <a:p>
            <a:pPr marL="644525" indent="-285750" algn="ctr">
              <a:spcBef>
                <a:spcPts val="400"/>
              </a:spcBef>
              <a:buClr>
                <a:schemeClr val="tx1"/>
              </a:buClr>
            </a:pPr>
            <a:r>
              <a:rPr lang="tr-TR" sz="2200">
                <a:solidFill>
                  <a:srgbClr val="0000FF"/>
                </a:solidFill>
                <a:latin typeface="Myriad Pro" pitchFamily="34" charset="0"/>
              </a:rPr>
              <a:t>YÖNELİK DÜZENLEMELER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1E60DD2-7338-4F6F-86AA-069B7E61B747}" type="slidenum">
              <a:rPr lang="en-US" altLang="tr-TR" sz="1200" b="1" smtClean="0">
                <a:solidFill>
                  <a:srgbClr val="898989"/>
                </a:solidFill>
                <a:latin typeface="Cambria" panose="02040503050406030204" pitchFamily="18" charset="0"/>
              </a:rPr>
              <a:pPr algn="ctr">
                <a:spcBef>
                  <a:spcPct val="0"/>
                </a:spcBef>
                <a:buFontTx/>
                <a:buNone/>
              </a:pPr>
              <a:t>4</a:t>
            </a:fld>
            <a:endParaRPr lang="en-US" altLang="tr-TR" sz="1200" b="1" smtClean="0">
              <a:solidFill>
                <a:srgbClr val="898989"/>
              </a:solidFill>
              <a:latin typeface="Cambria" panose="02040503050406030204" pitchFamily="18" charset="0"/>
            </a:endParaRPr>
          </a:p>
        </p:txBody>
      </p:sp>
      <p:sp>
        <p:nvSpPr>
          <p:cNvPr id="8195"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Metin kutusu 7"/>
          <p:cNvSpPr txBox="1"/>
          <p:nvPr/>
        </p:nvSpPr>
        <p:spPr>
          <a:xfrm>
            <a:off x="1258888" y="942975"/>
            <a:ext cx="7561262" cy="7021513"/>
          </a:xfrm>
          <a:prstGeom prst="rect">
            <a:avLst/>
          </a:prstGeom>
          <a:noFill/>
        </p:spPr>
        <p:txBody>
          <a:bodyPr>
            <a:spAutoFit/>
          </a:bodyPr>
          <a:lstStyle/>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10.08.1993 tarihinde Tüketicinin ve Rekabetin Korunması Genel Müdürlüğü ismi ile kurulmuştur.</a:t>
            </a:r>
          </a:p>
          <a:p>
            <a:pPr marL="342900" indent="-342900"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1994 yılında Rekabet Kurumu’nun oluşturulması ile rekabete ilişkin görevler Rekabet Kurumu’na devredilmiştir.</a:t>
            </a:r>
          </a:p>
          <a:p>
            <a:pPr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Tüketicilere yönelik ilk Kanun olan 4077 sayılı Tüketicinin Korunması Hakkında Kanun 1995 yılında yürürlüğe girmiştir.</a:t>
            </a:r>
          </a:p>
          <a:p>
            <a:pPr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AB tüketicinin korunması mevzuatına tam uyumun gerçekleştirilmesi, Kanunun uygulanmasından elde edinilen deneyimlerin aktarılması amacıyla 2003 yılında tüketici mevzuatında kapsamlı bir değişiklik yapılmış</a:t>
            </a:r>
          </a:p>
          <a:p>
            <a:pPr algn="just">
              <a:lnSpc>
                <a:spcPct val="80000"/>
              </a:lnSpc>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3.6.2011 tarihli ve 640 sayılı GTB Teşkilat ve Görevleri Hakkında KHK ile ismi Tüketicinin Korunması ve Piyasa Gözetimi Genel Müdürlüğü olarak değiştirilmiştir.</a:t>
            </a:r>
          </a:p>
          <a:p>
            <a:pPr algn="just">
              <a:lnSpc>
                <a:spcPct val="80000"/>
              </a:lnSpc>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lnSpc>
                <a:spcPct val="80000"/>
              </a:lnSpc>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28.05.2014 tarihinde 18 yıldır uygulamada bulunan 4077 sayılı Kanun yürürlükte kaldırılarak, 6502 sayılı Tüketicinin Korunması Hakkında Kanun  yürürlüğe konulmuştur.</a:t>
            </a: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42900" indent="-342900" algn="just" eaLnBrk="0" hangingPunct="0">
              <a:buFontTx/>
              <a:buChar char="-"/>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p:txBody>
      </p:sp>
      <p:sp>
        <p:nvSpPr>
          <p:cNvPr id="10" name="12 Metin Yer Tutucusu"/>
          <p:cNvSpPr>
            <a:spLocks noGrp="1"/>
          </p:cNvSpPr>
          <p:nvPr>
            <p:ph type="body" idx="1"/>
          </p:nvPr>
        </p:nvSpPr>
        <p:spPr>
          <a:xfrm>
            <a:off x="1462088" y="4763"/>
            <a:ext cx="6770687" cy="857250"/>
          </a:xfrm>
        </p:spPr>
        <p:txBody>
          <a:bodyPr rtlCol="0">
            <a:noAutofit/>
          </a:bodyPr>
          <a:lstStyle/>
          <a:p>
            <a:pPr marL="360000" algn="ctr" eaLnBrk="1" fontAlgn="auto" hangingPunct="1">
              <a:spcBef>
                <a:spcPts val="400"/>
              </a:spcBef>
              <a:spcAft>
                <a:spcPts val="0"/>
              </a:spcAft>
              <a:buClr>
                <a:prstClr val="black"/>
              </a:buClr>
              <a:buFont typeface="Arial"/>
              <a:buNone/>
              <a:defRPr/>
            </a:pPr>
            <a:r>
              <a:rPr lang="tr-TR" kern="0" dirty="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cs typeface="Arial"/>
              </a:rPr>
              <a:t>TARİHÇE</a:t>
            </a:r>
            <a:endParaRPr lang="tr-TR" kern="0" dirty="0">
              <a:solidFill>
                <a:srgbClr val="0070C0"/>
              </a:solidFill>
              <a:latin typeface="Cambria" panose="02040503050406030204" pitchFamily="18" charset="0"/>
              <a:cs typeface="Arial"/>
            </a:endParaRPr>
          </a:p>
        </p:txBody>
      </p:sp>
    </p:spTree>
    <p:extLst>
      <p:ext uri="{BB962C8B-B14F-4D97-AF65-F5344CB8AC3E}">
        <p14:creationId xmlns:p14="http://schemas.microsoft.com/office/powerpoint/2010/main" val="3815429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6019" name="Title 1"/>
          <p:cNvSpPr txBox="1">
            <a:spLocks/>
          </p:cNvSpPr>
          <p:nvPr/>
        </p:nvSpPr>
        <p:spPr bwMode="auto">
          <a:xfrm>
            <a:off x="333375" y="1096963"/>
            <a:ext cx="8496300" cy="5761037"/>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sz="2200" dirty="0">
              <a:solidFill>
                <a:srgbClr val="0070C0"/>
              </a:solidFill>
              <a:latin typeface="Myriad Pro" pitchFamily="34" charset="0"/>
            </a:endParaRPr>
          </a:p>
          <a:p>
            <a:pPr marL="285750" indent="-285750" algn="just" eaLnBrk="0" hangingPunct="0"/>
            <a:endParaRPr lang="tr-TR" sz="2000" dirty="0">
              <a:solidFill>
                <a:srgbClr val="FF0000"/>
              </a:solidFill>
              <a:latin typeface="Myriad Pro" pitchFamily="34" charset="0"/>
            </a:endParaRPr>
          </a:p>
          <a:p>
            <a:pPr marL="285750" indent="-285750" algn="just" eaLnBrk="0" hangingPunct="0"/>
            <a:r>
              <a:rPr lang="tr-TR" sz="2000" dirty="0" smtClean="0">
                <a:solidFill>
                  <a:srgbClr val="FF0000"/>
                </a:solidFill>
                <a:latin typeface="Myriad Pro" pitchFamily="34" charset="0"/>
              </a:rPr>
              <a:t>D- </a:t>
            </a:r>
            <a:r>
              <a:rPr lang="tr-TR" sz="2000" dirty="0">
                <a:solidFill>
                  <a:srgbClr val="FF0000"/>
                </a:solidFill>
                <a:latin typeface="Myriad Pro" pitchFamily="34" charset="0"/>
              </a:rPr>
              <a:t>Reklam politikalarının oluşturulması ve uygulanmasıyla ilgili olarak ilk defa Reklam Konseyi kurulması </a:t>
            </a:r>
            <a:r>
              <a:rPr lang="tr-TR" sz="2000" dirty="0" smtClean="0">
                <a:solidFill>
                  <a:srgbClr val="FF0000"/>
                </a:solidFill>
                <a:latin typeface="Myriad Pro" pitchFamily="34" charset="0"/>
              </a:rPr>
              <a:t>öngörülmüştür </a:t>
            </a:r>
            <a:r>
              <a:rPr lang="tr-TR" sz="2000" dirty="0">
                <a:solidFill>
                  <a:srgbClr val="FF0000"/>
                </a:solidFill>
                <a:latin typeface="Myriad Pro" pitchFamily="34" charset="0"/>
              </a:rPr>
              <a:t>(MADDE 65</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285750" indent="-285750" algn="just" eaLnBrk="0" hangingPunct="0"/>
            <a:endParaRPr lang="tr-TR" sz="2000" dirty="0">
              <a:solidFill>
                <a:srgbClr val="FF0000"/>
              </a:solidFill>
              <a:latin typeface="Myriad Pro" pitchFamily="34" charset="0"/>
            </a:endParaRPr>
          </a:p>
          <a:p>
            <a:pPr lvl="1" indent="449580" algn="just">
              <a:spcAft>
                <a:spcPts val="0"/>
              </a:spcAft>
              <a:buFont typeface="+mj-lt"/>
              <a:buAutoNum type="arabicPeriod"/>
            </a:pPr>
            <a:r>
              <a:rPr lang="tr-TR" dirty="0" smtClean="0">
                <a:latin typeface="Myriad Pro" pitchFamily="34" charset="0"/>
              </a:rPr>
              <a:t>Reklam </a:t>
            </a:r>
            <a:r>
              <a:rPr lang="tr-TR" dirty="0">
                <a:latin typeface="Myriad Pro" pitchFamily="34" charset="0"/>
              </a:rPr>
              <a:t>politikalarının oluşturulması ve uygulanması ile ilgili olarak çağdaş iletişim uygulamalarını takip </a:t>
            </a:r>
            <a:r>
              <a:rPr lang="tr-TR" dirty="0" smtClean="0">
                <a:latin typeface="Myriad Pro" pitchFamily="34" charset="0"/>
              </a:rPr>
              <a:t>etmek,</a:t>
            </a:r>
          </a:p>
          <a:p>
            <a:pPr lvl="1" indent="449580" algn="just">
              <a:spcAft>
                <a:spcPts val="0"/>
              </a:spcAft>
              <a:buFont typeface="+mj-lt"/>
              <a:buAutoNum type="arabicPeriod"/>
            </a:pPr>
            <a:endParaRPr lang="tr-TR" dirty="0">
              <a:latin typeface="Myriad Pro" pitchFamily="34" charset="0"/>
            </a:endParaRPr>
          </a:p>
          <a:p>
            <a:pPr lvl="1" indent="449580" algn="just">
              <a:spcAft>
                <a:spcPts val="0"/>
              </a:spcAft>
              <a:buFont typeface="+mj-lt"/>
              <a:buAutoNum type="arabicPeriod"/>
            </a:pPr>
            <a:r>
              <a:rPr lang="tr-TR" dirty="0" smtClean="0">
                <a:latin typeface="Myriad Pro" pitchFamily="34" charset="0"/>
              </a:rPr>
              <a:t>Reklam </a:t>
            </a:r>
            <a:r>
              <a:rPr lang="tr-TR" dirty="0">
                <a:latin typeface="Myriad Pro" pitchFamily="34" charset="0"/>
              </a:rPr>
              <a:t>sektörünün ve reklam denetim işlevinin geliştirilmesine yönelik araştırma ve çalışmalar </a:t>
            </a:r>
            <a:r>
              <a:rPr lang="tr-TR" dirty="0" smtClean="0">
                <a:latin typeface="Myriad Pro" pitchFamily="34" charset="0"/>
              </a:rPr>
              <a:t>yapmak,</a:t>
            </a:r>
          </a:p>
          <a:p>
            <a:pPr lvl="1" indent="449580" algn="just">
              <a:spcAft>
                <a:spcPts val="0"/>
              </a:spcAft>
              <a:buFont typeface="+mj-lt"/>
              <a:buAutoNum type="arabicPeriod"/>
            </a:pPr>
            <a:endParaRPr lang="tr-TR" dirty="0">
              <a:latin typeface="Myriad Pro" pitchFamily="34" charset="0"/>
            </a:endParaRPr>
          </a:p>
          <a:p>
            <a:pPr lvl="1" indent="449580" algn="just">
              <a:spcAft>
                <a:spcPts val="0"/>
              </a:spcAft>
              <a:buFont typeface="+mj-lt"/>
              <a:buAutoNum type="arabicPeriod"/>
            </a:pPr>
            <a:r>
              <a:rPr lang="tr-TR" dirty="0" smtClean="0">
                <a:latin typeface="Myriad Pro" pitchFamily="34" charset="0"/>
              </a:rPr>
              <a:t>Bu alandaki </a:t>
            </a:r>
            <a:r>
              <a:rPr lang="tr-TR" dirty="0">
                <a:latin typeface="Myriad Pro" pitchFamily="34" charset="0"/>
              </a:rPr>
              <a:t>görüş ve </a:t>
            </a:r>
            <a:r>
              <a:rPr lang="tr-TR" dirty="0" smtClean="0">
                <a:latin typeface="Myriad Pro" pitchFamily="34" charset="0"/>
              </a:rPr>
              <a:t>önerilerini ilgili </a:t>
            </a:r>
            <a:r>
              <a:rPr lang="tr-TR" dirty="0">
                <a:latin typeface="Myriad Pro" pitchFamily="34" charset="0"/>
              </a:rPr>
              <a:t>mercilere iletmek </a:t>
            </a:r>
            <a:r>
              <a:rPr lang="tr-TR" dirty="0" smtClean="0">
                <a:latin typeface="Myriad Pro" pitchFamily="34" charset="0"/>
              </a:rPr>
              <a:t>amacıyla,</a:t>
            </a:r>
          </a:p>
          <a:p>
            <a:pPr indent="449580" algn="just">
              <a:spcAft>
                <a:spcPts val="0"/>
              </a:spcAft>
              <a:buFont typeface="+mj-lt"/>
              <a:buAutoNum type="arabicPeriod"/>
            </a:pPr>
            <a:endParaRPr lang="tr-TR" dirty="0">
              <a:latin typeface="Myriad Pro" pitchFamily="34" charset="0"/>
            </a:endParaRPr>
          </a:p>
          <a:p>
            <a:pPr indent="449580" algn="just">
              <a:spcAft>
                <a:spcPts val="0"/>
              </a:spcAft>
            </a:pPr>
            <a:r>
              <a:rPr lang="tr-TR" dirty="0" smtClean="0">
                <a:latin typeface="Myriad Pro" pitchFamily="34" charset="0"/>
              </a:rPr>
              <a:t>yılda </a:t>
            </a:r>
            <a:r>
              <a:rPr lang="tr-TR" dirty="0">
                <a:latin typeface="Myriad Pro" pitchFamily="34" charset="0"/>
              </a:rPr>
              <a:t>en az bir kez Bakanlığın koordinatörlüğünde </a:t>
            </a:r>
            <a:r>
              <a:rPr lang="tr-TR" dirty="0" smtClean="0">
                <a:latin typeface="Myriad Pro" pitchFamily="34" charset="0"/>
              </a:rPr>
              <a:t>Reklam Konseyi’nin toplanacağı düzenlenmiştir.</a:t>
            </a:r>
          </a:p>
          <a:p>
            <a:pPr indent="449580" algn="just">
              <a:spcAft>
                <a:spcPts val="0"/>
              </a:spcAft>
            </a:pPr>
            <a:endParaRPr lang="tr-TR" dirty="0" smtClean="0">
              <a:latin typeface="Myriad Pro" pitchFamily="34" charset="0"/>
            </a:endParaRPr>
          </a:p>
          <a:p>
            <a:pPr lvl="1" algn="just">
              <a:spcAft>
                <a:spcPts val="0"/>
              </a:spcAft>
            </a:pPr>
            <a:r>
              <a:rPr lang="tr-TR" dirty="0">
                <a:latin typeface="Myriad Pro" pitchFamily="34" charset="0"/>
              </a:rPr>
              <a:t>Reklam Konseyine kamu kurum ve kuruluşlarından gelen temsilcilerin sayısı, hiçbir şekilde Konseyin toplam üye sayısının yüzde ellisinden fazla </a:t>
            </a:r>
            <a:r>
              <a:rPr lang="tr-TR" dirty="0" smtClean="0">
                <a:latin typeface="Myriad Pro" pitchFamily="34" charset="0"/>
              </a:rPr>
              <a:t>olamayacaktır. </a:t>
            </a:r>
            <a:endParaRPr lang="tr-TR" dirty="0">
              <a:latin typeface="Myriad Pro" pitchFamily="34" charset="0"/>
            </a:endParaRPr>
          </a:p>
          <a:p>
            <a:pPr indent="449580" algn="just">
              <a:spcAft>
                <a:spcPts val="0"/>
              </a:spcAft>
            </a:pPr>
            <a:endParaRPr lang="tr-TR" dirty="0">
              <a:latin typeface="Myriad Pro" pitchFamily="34" charset="0"/>
            </a:endParaRPr>
          </a:p>
          <a:p>
            <a:pPr marL="715963" lvl="1" algn="just" eaLnBrk="0" hangingPunct="0"/>
            <a:endParaRPr lang="tr-TR" b="1" dirty="0">
              <a:solidFill>
                <a:srgbClr val="0070C0"/>
              </a:solidFill>
              <a:latin typeface="Myriad Pro" pitchFamily="34" charset="0"/>
            </a:endParaRPr>
          </a:p>
        </p:txBody>
      </p:sp>
      <p:sp>
        <p:nvSpPr>
          <p:cNvPr id="86020" name="2 Dikdörtgen"/>
          <p:cNvSpPr>
            <a:spLocks noChangeArrowheads="1"/>
          </p:cNvSpPr>
          <p:nvPr/>
        </p:nvSpPr>
        <p:spPr bwMode="auto">
          <a:xfrm>
            <a:off x="-107950" y="0"/>
            <a:ext cx="8856663" cy="16319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400">
              <a:solidFill>
                <a:srgbClr val="FF0000"/>
              </a:solidFill>
              <a:latin typeface="Myriad Pro" pitchFamily="34" charset="0"/>
            </a:endParaRPr>
          </a:p>
          <a:p>
            <a:pPr marL="644525" indent="-285750" algn="ctr">
              <a:spcBef>
                <a:spcPts val="400"/>
              </a:spcBef>
              <a:buClr>
                <a:schemeClr val="tx1"/>
              </a:buClr>
            </a:pPr>
            <a:endParaRPr lang="tr-TR" sz="2200">
              <a:solidFill>
                <a:srgbClr val="0000FF"/>
              </a:solidFill>
              <a:latin typeface="Myriad Pro" pitchFamily="34" charset="0"/>
            </a:endParaRPr>
          </a:p>
          <a:p>
            <a:pPr marL="644525" indent="-285750" algn="ctr">
              <a:spcBef>
                <a:spcPts val="400"/>
              </a:spcBef>
              <a:buClr>
                <a:schemeClr val="tx1"/>
              </a:buClr>
            </a:pPr>
            <a:r>
              <a:rPr lang="tr-TR" sz="2200">
                <a:solidFill>
                  <a:srgbClr val="0000FF"/>
                </a:solidFill>
                <a:latin typeface="Myriad Pro" pitchFamily="34" charset="0"/>
              </a:rPr>
              <a:t>       V- TİCARİ REKLAM VE HAKSIZ TİCARİ UYGULAMALARA </a:t>
            </a:r>
          </a:p>
          <a:p>
            <a:pPr marL="644525" indent="-285750" algn="ctr">
              <a:spcBef>
                <a:spcPts val="400"/>
              </a:spcBef>
              <a:buClr>
                <a:schemeClr val="tx1"/>
              </a:buClr>
            </a:pPr>
            <a:r>
              <a:rPr lang="tr-TR" sz="2200">
                <a:solidFill>
                  <a:srgbClr val="0000FF"/>
                </a:solidFill>
                <a:latin typeface="Myriad Pro" pitchFamily="34" charset="0"/>
              </a:rPr>
              <a:t>YÖNELİK DÜZENLEMELER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sz="22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algn="just" fontAlgn="auto">
              <a:spcBef>
                <a:spcPts val="0"/>
              </a:spcBef>
              <a:spcAft>
                <a:spcPts val="0"/>
              </a:spcAft>
              <a:defRPr/>
            </a:pPr>
            <a:r>
              <a:rPr lang="tr-TR" sz="2000" dirty="0" smtClean="0">
                <a:solidFill>
                  <a:srgbClr val="FF0000"/>
                </a:solidFill>
                <a:latin typeface="Myriad Pro" pitchFamily="34" charset="0"/>
              </a:rPr>
              <a:t>A- Tüketici </a:t>
            </a:r>
            <a:r>
              <a:rPr lang="tr-TR" sz="2000" dirty="0">
                <a:solidFill>
                  <a:srgbClr val="FF0000"/>
                </a:solidFill>
                <a:latin typeface="Myriad Pro" pitchFamily="34" charset="0"/>
              </a:rPr>
              <a:t>sorunları hakem heyetleri yeniden </a:t>
            </a:r>
            <a:r>
              <a:rPr lang="tr-TR" sz="2000" dirty="0" smtClean="0">
                <a:solidFill>
                  <a:srgbClr val="FF0000"/>
                </a:solidFill>
                <a:latin typeface="Myriad Pro" pitchFamily="34" charset="0"/>
              </a:rPr>
              <a:t>yapılandırılmış </a:t>
            </a:r>
            <a:r>
              <a:rPr lang="tr-TR" sz="2000" dirty="0">
                <a:solidFill>
                  <a:srgbClr val="FF0000"/>
                </a:solidFill>
                <a:latin typeface="Myriad Pro" pitchFamily="34" charset="0"/>
              </a:rPr>
              <a:t>ve tüketicilerimizin haklarını aramaları </a:t>
            </a:r>
            <a:r>
              <a:rPr lang="tr-TR" sz="2000" dirty="0" smtClean="0">
                <a:solidFill>
                  <a:srgbClr val="FF0000"/>
                </a:solidFill>
                <a:latin typeface="Myriad Pro" pitchFamily="34" charset="0"/>
              </a:rPr>
              <a:t>kolaylaştırılmıştır. (MADDE 66-72).</a:t>
            </a:r>
            <a:endParaRPr lang="tr-TR" sz="2000" dirty="0">
              <a:solidFill>
                <a:srgbClr val="FF0000"/>
              </a:solidFill>
              <a:latin typeface="Myriad Pro" pitchFamily="34" charset="0"/>
            </a:endParaRPr>
          </a:p>
          <a:p>
            <a:pPr algn="just" fontAlgn="auto">
              <a:spcBef>
                <a:spcPts val="0"/>
              </a:spcBef>
              <a:spcAft>
                <a:spcPts val="0"/>
              </a:spcAft>
              <a:defRPr/>
            </a:pPr>
            <a:endParaRPr lang="tr-TR" sz="1200" b="1" dirty="0" smtClean="0">
              <a:solidFill>
                <a:srgbClr val="0070C0"/>
              </a:solidFill>
            </a:endParaRPr>
          </a:p>
          <a:p>
            <a:pPr lvl="1" indent="0" algn="just" fontAlgn="auto">
              <a:spcBef>
                <a:spcPts val="0"/>
              </a:spcBef>
              <a:spcAft>
                <a:spcPts val="0"/>
              </a:spcAft>
              <a:defRPr/>
            </a:pPr>
            <a:r>
              <a:rPr lang="tr-TR" sz="2000" dirty="0" smtClean="0">
                <a:latin typeface="Myriad Pro" pitchFamily="34" charset="0"/>
              </a:rPr>
              <a:t>1) Tüketici Sorunları Hakem </a:t>
            </a:r>
            <a:r>
              <a:rPr lang="tr-TR" sz="2000" dirty="0">
                <a:latin typeface="Myriad Pro" pitchFamily="34" charset="0"/>
              </a:rPr>
              <a:t>Heyetinin ismi «Tüketici Hakem Heyeti» olarak </a:t>
            </a:r>
            <a:r>
              <a:rPr lang="tr-TR" sz="2000" dirty="0" smtClean="0">
                <a:latin typeface="Myriad Pro" pitchFamily="34" charset="0"/>
              </a:rPr>
              <a:t>değiştirilmiştir. </a:t>
            </a:r>
          </a:p>
          <a:p>
            <a:pPr marL="342900" indent="-342900" algn="just" fontAlgn="auto">
              <a:spcBef>
                <a:spcPts val="0"/>
              </a:spcBef>
              <a:spcAft>
                <a:spcPts val="0"/>
              </a:spcAft>
              <a:buFont typeface="Wingdings" pitchFamily="2" charset="2"/>
              <a:buChar char="ü"/>
              <a:defRPr/>
            </a:pPr>
            <a:endParaRPr lang="tr-TR" sz="1000" dirty="0">
              <a:latin typeface="Myriad Pro" pitchFamily="34" charset="0"/>
            </a:endParaRPr>
          </a:p>
          <a:p>
            <a:pPr lvl="1" indent="0" algn="just" fontAlgn="auto">
              <a:spcBef>
                <a:spcPts val="0"/>
              </a:spcBef>
              <a:spcAft>
                <a:spcPts val="0"/>
              </a:spcAft>
              <a:defRPr/>
            </a:pPr>
            <a:r>
              <a:rPr lang="tr-TR" sz="2000" dirty="0" smtClean="0">
                <a:latin typeface="Myriad Pro" pitchFamily="34" charset="0"/>
              </a:rPr>
              <a:t>2) İhtiyaca </a:t>
            </a:r>
            <a:r>
              <a:rPr lang="tr-TR" sz="2000" dirty="0">
                <a:latin typeface="Myriad Pro" pitchFamily="34" charset="0"/>
              </a:rPr>
              <a:t>göre hakem heyeti kurulacaktır. </a:t>
            </a:r>
            <a:r>
              <a:rPr lang="tr-TR" sz="2000" dirty="0" smtClean="0">
                <a:latin typeface="Myriad Pro" pitchFamily="34" charset="0"/>
              </a:rPr>
              <a:t>Hakem heyetlerinin sayısı usul ekonomisi göz önünde bulundurularak yeniden belirlenecektir. Başvuru sayısına göre bazı ilçelerde birden </a:t>
            </a:r>
            <a:r>
              <a:rPr lang="tr-TR" sz="2000" dirty="0">
                <a:latin typeface="Myriad Pro" pitchFamily="34" charset="0"/>
              </a:rPr>
              <a:t>fazla hakem heyeti oluşturulması öngörülmektedir</a:t>
            </a:r>
            <a:r>
              <a:rPr lang="tr-TR" sz="2000" dirty="0" smtClean="0">
                <a:latin typeface="Myriad Pro" pitchFamily="34" charset="0"/>
              </a:rPr>
              <a:t>.</a:t>
            </a:r>
          </a:p>
          <a:p>
            <a:pPr marL="342900" indent="-342900" algn="just" fontAlgn="auto">
              <a:spcBef>
                <a:spcPts val="0"/>
              </a:spcBef>
              <a:spcAft>
                <a:spcPts val="0"/>
              </a:spcAft>
              <a:buFont typeface="Wingdings" pitchFamily="2" charset="2"/>
              <a:buChar char="ü"/>
              <a:defRPr/>
            </a:pPr>
            <a:endParaRPr lang="tr-TR" sz="1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3) Tüketici </a:t>
            </a:r>
            <a:r>
              <a:rPr lang="tr-TR" sz="2000" dirty="0">
                <a:latin typeface="Myriad Pro" pitchFamily="34" charset="0"/>
              </a:rPr>
              <a:t>hakem heyetlerinde raportör </a:t>
            </a:r>
            <a:r>
              <a:rPr lang="tr-TR" sz="2000" dirty="0" smtClean="0">
                <a:latin typeface="Myriad Pro" pitchFamily="34" charset="0"/>
              </a:rPr>
              <a:t>kadrosu </a:t>
            </a:r>
            <a:r>
              <a:rPr lang="tr-TR" sz="2000" dirty="0">
                <a:latin typeface="Myriad Pro" pitchFamily="34" charset="0"/>
              </a:rPr>
              <a:t>ihdas </a:t>
            </a:r>
            <a:r>
              <a:rPr lang="tr-TR" sz="2000" dirty="0" smtClean="0">
                <a:latin typeface="Myriad Pro" pitchFamily="34" charset="0"/>
              </a:rPr>
              <a:t>edilmiştir.</a:t>
            </a:r>
          </a:p>
          <a:p>
            <a:pPr marL="1085850" lvl="1" indent="-342900" algn="just" fontAlgn="auto">
              <a:spcBef>
                <a:spcPts val="0"/>
              </a:spcBef>
              <a:spcAft>
                <a:spcPts val="0"/>
              </a:spcAft>
              <a:buFont typeface="Wingdings" pitchFamily="2" charset="2"/>
              <a:buChar char="ü"/>
              <a:defRPr/>
            </a:pPr>
            <a:endParaRPr lang="tr-TR" sz="1000" dirty="0">
              <a:latin typeface="Myriad Pro" pitchFamily="34" charset="0"/>
            </a:endParaRPr>
          </a:p>
          <a:p>
            <a:pPr lvl="1" indent="0" algn="just" fontAlgn="auto">
              <a:spcBef>
                <a:spcPts val="0"/>
              </a:spcBef>
              <a:spcAft>
                <a:spcPts val="0"/>
              </a:spcAft>
              <a:defRPr/>
            </a:pPr>
            <a:r>
              <a:rPr lang="tr-TR" sz="2000" dirty="0" smtClean="0">
                <a:latin typeface="Myriad Pro" pitchFamily="34" charset="0"/>
              </a:rPr>
              <a:t>4) Tüketici </a:t>
            </a:r>
            <a:r>
              <a:rPr lang="tr-TR" sz="2000" dirty="0">
                <a:latin typeface="Myriad Pro" pitchFamily="34" charset="0"/>
              </a:rPr>
              <a:t>hakem heyeti üye ve raportörlerinin huzur hakları iyileştirilecektir.</a:t>
            </a: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a:latin typeface="Myriad Pro" pitchFamily="34" charset="0"/>
            </a:endParaRPr>
          </a:p>
        </p:txBody>
      </p:sp>
      <p:sp>
        <p:nvSpPr>
          <p:cNvPr id="87044" name="2 Dikdörtgen"/>
          <p:cNvSpPr>
            <a:spLocks noChangeArrowheads="1"/>
          </p:cNvSpPr>
          <p:nvPr/>
        </p:nvSpPr>
        <p:spPr bwMode="auto">
          <a:xfrm>
            <a:off x="-428625" y="214313"/>
            <a:ext cx="8856663" cy="1211262"/>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200">
                <a:solidFill>
                  <a:srgbClr val="0000FF"/>
                </a:solidFill>
                <a:latin typeface="Myriad Pro" pitchFamily="34" charset="0"/>
              </a:rPr>
              <a:t>               </a:t>
            </a:r>
            <a:r>
              <a:rPr lang="tr-TR" sz="2000">
                <a:solidFill>
                  <a:srgbClr val="0000FF"/>
                </a:solidFill>
                <a:latin typeface="Myriad Pro" pitchFamily="34" charset="0"/>
              </a:rPr>
              <a:t>VI- TÜKETİCİ HAKEM HEYETLERİ VE TÜKETİCİ MAHKEMELERİ </a:t>
            </a:r>
          </a:p>
          <a:p>
            <a:pPr marL="644525" indent="-285750" algn="ctr">
              <a:spcBef>
                <a:spcPts val="400"/>
              </a:spcBef>
              <a:buClr>
                <a:schemeClr val="tx1"/>
              </a:buClr>
            </a:pPr>
            <a:r>
              <a:rPr lang="tr-TR" sz="200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sz="22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algn="just" fontAlgn="auto">
              <a:spcBef>
                <a:spcPts val="0"/>
              </a:spcBef>
              <a:spcAft>
                <a:spcPts val="0"/>
              </a:spcAft>
              <a:defRPr/>
            </a:pPr>
            <a:r>
              <a:rPr lang="tr-TR" sz="2000" dirty="0" smtClean="0">
                <a:solidFill>
                  <a:srgbClr val="FF0000"/>
                </a:solidFill>
                <a:latin typeface="Myriad Pro" pitchFamily="34" charset="0"/>
              </a:rPr>
              <a:t>A- Tüketici </a:t>
            </a:r>
            <a:r>
              <a:rPr lang="tr-TR" sz="2000" dirty="0">
                <a:solidFill>
                  <a:srgbClr val="FF0000"/>
                </a:solidFill>
                <a:latin typeface="Myriad Pro" pitchFamily="34" charset="0"/>
              </a:rPr>
              <a:t>sorunları hakem heyetleri yeniden yapılandırılacak ve tüketicilerimizin haklarını aramaları </a:t>
            </a:r>
            <a:r>
              <a:rPr lang="tr-TR" sz="2000" dirty="0" smtClean="0">
                <a:solidFill>
                  <a:srgbClr val="FF0000"/>
                </a:solidFill>
                <a:latin typeface="Myriad Pro" pitchFamily="34" charset="0"/>
              </a:rPr>
              <a:t>kolaylaştırılacaktır (MADDE 66-72).</a:t>
            </a:r>
            <a:endParaRPr lang="tr-TR" sz="2000" dirty="0">
              <a:solidFill>
                <a:srgbClr val="FF0000"/>
              </a:solidFill>
              <a:latin typeface="Myriad Pro" pitchFamily="34" charset="0"/>
            </a:endParaRPr>
          </a:p>
          <a:p>
            <a:pPr algn="just" fontAlgn="auto">
              <a:spcBef>
                <a:spcPts val="0"/>
              </a:spcBef>
              <a:spcAft>
                <a:spcPts val="0"/>
              </a:spcAft>
              <a:defRPr/>
            </a:pPr>
            <a:endParaRPr lang="tr-TR" sz="1200" b="1" dirty="0" smtClean="0">
              <a:solidFill>
                <a:srgbClr val="0070C0"/>
              </a:solidFill>
            </a:endParaRPr>
          </a:p>
          <a:p>
            <a:r>
              <a:rPr lang="tr-TR" sz="2000" dirty="0" smtClean="0">
                <a:latin typeface="Myriad Pro" pitchFamily="34" charset="0"/>
              </a:rPr>
              <a:t>                5) Başkanlığı </a:t>
            </a:r>
            <a:r>
              <a:rPr lang="tr-TR" sz="2000" dirty="0">
                <a:latin typeface="Myriad Pro" pitchFamily="34" charset="0"/>
              </a:rPr>
              <a:t>illerde ticaret il müdürü, ilçelerde ise kaymakam veya bunların </a:t>
            </a:r>
            <a:r>
              <a:rPr lang="tr-TR" sz="2000" dirty="0" smtClean="0">
                <a:latin typeface="Myriad Pro" pitchFamily="34" charset="0"/>
              </a:rPr>
              <a:t>   	görevlendireceği </a:t>
            </a:r>
            <a:r>
              <a:rPr lang="tr-TR" sz="2000" dirty="0">
                <a:latin typeface="Myriad Pro" pitchFamily="34" charset="0"/>
              </a:rPr>
              <a:t>bir memur tarafından yürütülen tüketici hakem heyeti; </a:t>
            </a:r>
            <a:endParaRPr lang="tr-TR" sz="2000" dirty="0" smtClean="0">
              <a:latin typeface="Myriad Pro" pitchFamily="34" charset="0"/>
            </a:endParaRPr>
          </a:p>
          <a:p>
            <a:r>
              <a:rPr lang="tr-TR" sz="2000" dirty="0" smtClean="0">
                <a:latin typeface="Myriad Pro" pitchFamily="34" charset="0"/>
              </a:rPr>
              <a:t>	a</a:t>
            </a:r>
            <a:r>
              <a:rPr lang="tr-TR" sz="2000" dirty="0">
                <a:latin typeface="Myriad Pro" pitchFamily="34" charset="0"/>
              </a:rPr>
              <a:t>) </a:t>
            </a:r>
            <a:r>
              <a:rPr lang="tr-TR" sz="2000" dirty="0" smtClean="0">
                <a:latin typeface="Myriad Pro" pitchFamily="34" charset="0"/>
              </a:rPr>
              <a:t>Belediye </a:t>
            </a:r>
            <a:r>
              <a:rPr lang="tr-TR" sz="2000" dirty="0">
                <a:latin typeface="Myriad Pro" pitchFamily="34" charset="0"/>
              </a:rPr>
              <a:t>başkanının konunun uzmanı belediye </a:t>
            </a:r>
            <a:r>
              <a:rPr lang="tr-TR" sz="2000" dirty="0" smtClean="0">
                <a:latin typeface="Myriad Pro" pitchFamily="34" charset="0"/>
              </a:rPr>
              <a:t>personeli arasından </a:t>
            </a:r>
            <a:r>
              <a:rPr lang="tr-TR" sz="2000" dirty="0">
                <a:latin typeface="Myriad Pro" pitchFamily="34" charset="0"/>
              </a:rPr>
              <a:t>görevlendireceği bir üye, </a:t>
            </a:r>
          </a:p>
          <a:p>
            <a:r>
              <a:rPr lang="tr-TR" sz="2000" dirty="0" smtClean="0">
                <a:latin typeface="Myriad Pro" pitchFamily="34" charset="0"/>
              </a:rPr>
              <a:t>	b</a:t>
            </a:r>
            <a:r>
              <a:rPr lang="tr-TR" sz="2000" dirty="0">
                <a:latin typeface="Myriad Pro" pitchFamily="34" charset="0"/>
              </a:rPr>
              <a:t>) </a:t>
            </a:r>
            <a:r>
              <a:rPr lang="tr-TR" sz="2000" dirty="0" smtClean="0">
                <a:latin typeface="Myriad Pro" pitchFamily="34" charset="0"/>
              </a:rPr>
              <a:t>Baro’nun</a:t>
            </a:r>
            <a:r>
              <a:rPr lang="tr-TR" sz="2000" dirty="0">
                <a:latin typeface="Myriad Pro" pitchFamily="34" charset="0"/>
              </a:rPr>
              <a:t>, mensupları arasından görevlendireceği bir üye, </a:t>
            </a:r>
          </a:p>
          <a:p>
            <a:r>
              <a:rPr lang="tr-TR" sz="2000" dirty="0" smtClean="0">
                <a:latin typeface="Myriad Pro" pitchFamily="34" charset="0"/>
              </a:rPr>
              <a:t>	c</a:t>
            </a:r>
            <a:r>
              <a:rPr lang="tr-TR" sz="2000" dirty="0">
                <a:latin typeface="Myriad Pro" pitchFamily="34" charset="0"/>
              </a:rPr>
              <a:t>) Satıcının tacir olduğu uyuşmazlıklarda ticaret ve </a:t>
            </a:r>
            <a:r>
              <a:rPr lang="tr-TR" sz="2000" dirty="0" smtClean="0">
                <a:latin typeface="Myriad Pro" pitchFamily="34" charset="0"/>
              </a:rPr>
              <a:t>sanayi odasının </a:t>
            </a:r>
            <a:r>
              <a:rPr lang="tr-TR" sz="2000" dirty="0">
                <a:latin typeface="Myriad Pro" pitchFamily="34" charset="0"/>
              </a:rPr>
              <a:t>ya da bunların ayrı ayrı örgütlendiği yerlerde </a:t>
            </a:r>
            <a:r>
              <a:rPr lang="tr-TR" sz="2000" dirty="0" smtClean="0">
                <a:latin typeface="Myriad Pro" pitchFamily="34" charset="0"/>
              </a:rPr>
              <a:t>ticaret odasının; satıcının </a:t>
            </a:r>
            <a:r>
              <a:rPr lang="tr-TR" sz="2000" dirty="0">
                <a:latin typeface="Myriad Pro" pitchFamily="34" charset="0"/>
              </a:rPr>
              <a:t>esnaf ve sanatkar olduğu </a:t>
            </a:r>
            <a:r>
              <a:rPr lang="tr-TR" sz="2000" dirty="0" smtClean="0">
                <a:latin typeface="Myriad Pro" pitchFamily="34" charset="0"/>
              </a:rPr>
              <a:t>uyuşmazlıklarda, illerde </a:t>
            </a:r>
            <a:r>
              <a:rPr lang="tr-TR" sz="2000" dirty="0">
                <a:latin typeface="Myriad Pro" pitchFamily="34" charset="0"/>
              </a:rPr>
              <a:t>esnaf ve sanatkarlar odaları birliğinin, ilçelerde ise </a:t>
            </a:r>
            <a:r>
              <a:rPr lang="tr-TR" sz="2000" dirty="0" smtClean="0">
                <a:latin typeface="Myriad Pro" pitchFamily="34" charset="0"/>
              </a:rPr>
              <a:t>en fazla üyeye </a:t>
            </a:r>
            <a:r>
              <a:rPr lang="tr-TR" sz="2000" dirty="0">
                <a:latin typeface="Myriad Pro" pitchFamily="34" charset="0"/>
              </a:rPr>
              <a:t>sahip esnaf ve sanatkârlar odasının </a:t>
            </a:r>
            <a:r>
              <a:rPr lang="tr-TR" sz="2000" dirty="0" smtClean="0">
                <a:latin typeface="Myriad Pro" pitchFamily="34" charset="0"/>
              </a:rPr>
              <a:t>görevlendireceği bir </a:t>
            </a:r>
            <a:r>
              <a:rPr lang="tr-TR" sz="2000" dirty="0">
                <a:latin typeface="Myriad Pro" pitchFamily="34" charset="0"/>
              </a:rPr>
              <a:t>üye,</a:t>
            </a:r>
          </a:p>
          <a:p>
            <a:r>
              <a:rPr lang="tr-TR" sz="2000" dirty="0" smtClean="0">
                <a:latin typeface="Myriad Pro" pitchFamily="34" charset="0"/>
              </a:rPr>
              <a:t>	ç</a:t>
            </a:r>
            <a:r>
              <a:rPr lang="tr-TR" sz="2000" dirty="0">
                <a:latin typeface="Myriad Pro" pitchFamily="34" charset="0"/>
              </a:rPr>
              <a:t>) Tüketici örgütlerinin kendi aralarından seçecekleri bir </a:t>
            </a:r>
            <a:r>
              <a:rPr lang="tr-TR" sz="2000" dirty="0" smtClean="0">
                <a:latin typeface="Myriad Pro" pitchFamily="34" charset="0"/>
              </a:rPr>
              <a:t>üye, olmak </a:t>
            </a:r>
            <a:r>
              <a:rPr lang="tr-TR" sz="2000" dirty="0">
                <a:latin typeface="Myriad Pro" pitchFamily="34" charset="0"/>
              </a:rPr>
              <a:t>üzere başkan dâhil beş üyeden </a:t>
            </a:r>
            <a:r>
              <a:rPr lang="tr-TR" sz="2000" dirty="0" smtClean="0">
                <a:latin typeface="Myriad Pro" pitchFamily="34" charset="0"/>
              </a:rPr>
              <a:t>oluşmaktadır. </a:t>
            </a:r>
            <a:endParaRPr lang="tr-TR" sz="2000" dirty="0">
              <a:latin typeface="Myriad Pro" pitchFamily="34" charset="0"/>
            </a:endParaRPr>
          </a:p>
          <a:p>
            <a:pPr lvl="1" indent="0" algn="just" fontAlgn="auto">
              <a:spcBef>
                <a:spcPts val="0"/>
              </a:spcBef>
              <a:spcAft>
                <a:spcPts val="0"/>
              </a:spcAft>
              <a:defRPr/>
            </a:pPr>
            <a:endParaRPr lang="tr-TR" sz="2000" dirty="0" smtClean="0">
              <a:latin typeface="Myriad Pro" pitchFamily="34" charset="0"/>
            </a:endParaRPr>
          </a:p>
        </p:txBody>
      </p:sp>
      <p:sp>
        <p:nvSpPr>
          <p:cNvPr id="87044" name="2 Dikdörtgen"/>
          <p:cNvSpPr>
            <a:spLocks noChangeArrowheads="1"/>
          </p:cNvSpPr>
          <p:nvPr/>
        </p:nvSpPr>
        <p:spPr bwMode="auto">
          <a:xfrm>
            <a:off x="-428625" y="214313"/>
            <a:ext cx="8856663" cy="1211262"/>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200">
                <a:solidFill>
                  <a:srgbClr val="0000FF"/>
                </a:solidFill>
                <a:latin typeface="Myriad Pro" pitchFamily="34" charset="0"/>
              </a:rPr>
              <a:t>               </a:t>
            </a:r>
            <a:r>
              <a:rPr lang="tr-TR" sz="2000">
                <a:solidFill>
                  <a:srgbClr val="0000FF"/>
                </a:solidFill>
                <a:latin typeface="Myriad Pro" pitchFamily="34" charset="0"/>
              </a:rPr>
              <a:t>VI- TÜKETİCİ HAKEM HEYETLERİ VE TÜKETİCİ MAHKEMELERİ </a:t>
            </a:r>
          </a:p>
          <a:p>
            <a:pPr marL="644525" indent="-285750" algn="ctr">
              <a:spcBef>
                <a:spcPts val="400"/>
              </a:spcBef>
              <a:buClr>
                <a:schemeClr val="tx1"/>
              </a:buClr>
            </a:pPr>
            <a:r>
              <a:rPr lang="tr-TR" sz="2000">
                <a:solidFill>
                  <a:srgbClr val="0000FF"/>
                </a:solidFill>
                <a:latin typeface="Myriad Pro" pitchFamily="34" charset="0"/>
              </a:rPr>
              <a:t>İLE İLGİLİ DÜZENLEMELER</a:t>
            </a:r>
          </a:p>
        </p:txBody>
      </p:sp>
    </p:spTree>
    <p:extLst>
      <p:ext uri="{BB962C8B-B14F-4D97-AF65-F5344CB8AC3E}">
        <p14:creationId xmlns:p14="http://schemas.microsoft.com/office/powerpoint/2010/main" val="371364179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8067" name="Title 1"/>
          <p:cNvSpPr txBox="1">
            <a:spLocks/>
          </p:cNvSpPr>
          <p:nvPr/>
        </p:nvSpPr>
        <p:spPr bwMode="auto">
          <a:xfrm>
            <a:off x="323850" y="765175"/>
            <a:ext cx="8496300" cy="5759450"/>
          </a:xfrm>
          <a:prstGeom prst="rect">
            <a:avLst/>
          </a:prstGeom>
          <a:noFill/>
          <a:ln w="9525">
            <a:noFill/>
            <a:miter lim="800000"/>
            <a:headEnd/>
            <a:tailEnd/>
          </a:ln>
        </p:spPr>
        <p:txBody>
          <a:bodyPr/>
          <a:lstStyle/>
          <a:p>
            <a:pPr marL="285750" indent="-285750" algn="just" eaLnBrk="0" hangingPunct="0">
              <a:buFont typeface="Wingdings" pitchFamily="2" charset="2"/>
              <a:buChar char="Ø"/>
            </a:pPr>
            <a:endParaRPr lang="tr-TR" b="1" dirty="0">
              <a:solidFill>
                <a:srgbClr val="0070C0"/>
              </a:solidFill>
            </a:endParaRPr>
          </a:p>
          <a:p>
            <a:pPr marL="285750" indent="-285750" algn="just" eaLnBrk="0" hangingPunct="0">
              <a:buFont typeface="Wingdings" pitchFamily="2" charset="2"/>
              <a:buChar char="Ø"/>
            </a:pPr>
            <a:endParaRPr lang="tr-TR" sz="2200" dirty="0">
              <a:solidFill>
                <a:srgbClr val="0070C0"/>
              </a:solidFill>
              <a:latin typeface="Myriad Pro" pitchFamily="34" charset="0"/>
            </a:endParaRPr>
          </a:p>
          <a:p>
            <a:pPr marL="285750" indent="-285750" algn="just" eaLnBrk="0" hangingPunct="0">
              <a:buFont typeface="Wingdings" pitchFamily="2" charset="2"/>
              <a:buChar char="Ø"/>
            </a:pPr>
            <a:endParaRPr lang="tr-TR" sz="400" dirty="0">
              <a:solidFill>
                <a:srgbClr val="0070C0"/>
              </a:solidFill>
              <a:latin typeface="Myriad Pro" pitchFamily="34" charset="0"/>
            </a:endParaRPr>
          </a:p>
          <a:p>
            <a:pPr marL="285750" indent="-285750" algn="just" eaLnBrk="0" hangingPunct="0">
              <a:buFont typeface="Wingdings" pitchFamily="2" charset="2"/>
              <a:buChar char="Ø"/>
            </a:pPr>
            <a:endParaRPr lang="tr-TR" sz="400" dirty="0">
              <a:solidFill>
                <a:srgbClr val="0070C0"/>
              </a:solidFill>
              <a:latin typeface="Myriad Pro" pitchFamily="34" charset="0"/>
            </a:endParaRPr>
          </a:p>
          <a:p>
            <a:pPr marL="285750" indent="-285750" algn="just" eaLnBrk="0" hangingPunct="0"/>
            <a:endParaRPr lang="tr-TR" sz="1000" b="1" dirty="0"/>
          </a:p>
          <a:p>
            <a:pPr marL="742950" lvl="1" algn="just" eaLnBrk="0" hangingPunct="0"/>
            <a:endParaRPr lang="tr-TR" sz="1000" dirty="0" smtClean="0">
              <a:latin typeface="Myriad Pro" pitchFamily="34" charset="0"/>
            </a:endParaRPr>
          </a:p>
          <a:p>
            <a:pPr marL="742950" lvl="1" algn="just" eaLnBrk="0" hangingPunct="0"/>
            <a:endParaRPr lang="tr-TR" sz="1000" dirty="0" smtClean="0">
              <a:latin typeface="Myriad Pro" pitchFamily="34" charset="0"/>
            </a:endParaRPr>
          </a:p>
          <a:p>
            <a:pPr marL="742950" lvl="1" algn="just" eaLnBrk="0" hangingPunct="0"/>
            <a:r>
              <a:rPr lang="tr-TR" dirty="0" smtClean="0">
                <a:latin typeface="Myriad Pro" pitchFamily="34" charset="0"/>
              </a:rPr>
              <a:t>6) Değeri </a:t>
            </a:r>
            <a:r>
              <a:rPr lang="tr-TR" dirty="0">
                <a:latin typeface="Myriad Pro" pitchFamily="34" charset="0"/>
              </a:rPr>
              <a:t>iki bin Türk Lirasının altında bulunan uyuşmazlıklarda ilçe tüketici hakem heyetlerine, </a:t>
            </a:r>
            <a:r>
              <a:rPr lang="tr-TR" b="1" dirty="0">
                <a:latin typeface="Myriad Pro" pitchFamily="34" charset="0"/>
              </a:rPr>
              <a:t>üç bin Türk Lirasının </a:t>
            </a:r>
            <a:r>
              <a:rPr lang="tr-TR" dirty="0">
                <a:latin typeface="Myriad Pro" pitchFamily="34" charset="0"/>
              </a:rPr>
              <a:t>altında bulunan uyuşmazlıklarda il tüketici hakem heyetlerine, büyükşehir statüsünde bulunan illerde ise </a:t>
            </a:r>
            <a:r>
              <a:rPr lang="tr-TR" b="1" dirty="0">
                <a:latin typeface="Myriad Pro" pitchFamily="34" charset="0"/>
              </a:rPr>
              <a:t>iki bin Türk Lirası ile üç bin Türk Lirası </a:t>
            </a:r>
            <a:r>
              <a:rPr lang="tr-TR" dirty="0">
                <a:latin typeface="Myriad Pro" pitchFamily="34" charset="0"/>
              </a:rPr>
              <a:t>arasındaki uyuşmazlıklarda il tüketici hakem heyetlerine başvuru </a:t>
            </a:r>
            <a:r>
              <a:rPr lang="tr-TR" dirty="0" smtClean="0">
                <a:latin typeface="Myriad Pro" pitchFamily="34" charset="0"/>
              </a:rPr>
              <a:t>zorunlu hale getirilmiştir.  </a:t>
            </a:r>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r>
              <a:rPr lang="tr-TR" dirty="0">
                <a:latin typeface="Myriad Pro" pitchFamily="34" charset="0"/>
              </a:rPr>
              <a:t>7</a:t>
            </a:r>
            <a:r>
              <a:rPr lang="tr-TR" dirty="0" smtClean="0">
                <a:latin typeface="Myriad Pro" pitchFamily="34" charset="0"/>
              </a:rPr>
              <a:t>) Bu </a:t>
            </a:r>
            <a:r>
              <a:rPr lang="tr-TR" dirty="0">
                <a:latin typeface="Myriad Pro" pitchFamily="34" charset="0"/>
              </a:rPr>
              <a:t>değerlerin </a:t>
            </a:r>
            <a:r>
              <a:rPr lang="tr-TR" b="1" dirty="0">
                <a:latin typeface="Myriad Pro" pitchFamily="34" charset="0"/>
              </a:rPr>
              <a:t>üzerindeki uyuşmazlıklar için</a:t>
            </a:r>
            <a:r>
              <a:rPr lang="tr-TR" dirty="0">
                <a:latin typeface="Myriad Pro" pitchFamily="34" charset="0"/>
              </a:rPr>
              <a:t> tüketici hakem heyetlerine başvuru </a:t>
            </a:r>
            <a:r>
              <a:rPr lang="tr-TR" dirty="0" smtClean="0">
                <a:latin typeface="Myriad Pro" pitchFamily="34" charset="0"/>
              </a:rPr>
              <a:t>yapılamayacaktır.</a:t>
            </a:r>
            <a:endParaRPr lang="tr-TR" dirty="0">
              <a:latin typeface="Myriad Pro" pitchFamily="34" charset="0"/>
            </a:endParaRPr>
          </a:p>
          <a:p>
            <a:pPr marL="742950" lvl="1" algn="just" eaLnBrk="0" hangingPunct="0"/>
            <a:endParaRPr lang="tr-TR" dirty="0"/>
          </a:p>
          <a:p>
            <a:pPr marL="742950" lvl="1" algn="just" eaLnBrk="0" hangingPunct="0"/>
            <a:r>
              <a:rPr lang="tr-TR" dirty="0">
                <a:latin typeface="Myriad Pro" pitchFamily="34" charset="0"/>
              </a:rPr>
              <a:t>8</a:t>
            </a:r>
            <a:r>
              <a:rPr lang="tr-TR" dirty="0" smtClean="0">
                <a:latin typeface="Myriad Pro" pitchFamily="34" charset="0"/>
              </a:rPr>
              <a:t>) </a:t>
            </a:r>
            <a:r>
              <a:rPr lang="tr-TR" dirty="0">
                <a:latin typeface="Myriad Pro" pitchFamily="34" charset="0"/>
              </a:rPr>
              <a:t>Tüketici hakem heyetlerinin tüketici lehine verdiği kararlara karşı açılan itiraz davalarında, kararın iptali durumunda </a:t>
            </a:r>
            <a:r>
              <a:rPr lang="tr-TR" b="1" dirty="0">
                <a:latin typeface="Myriad Pro" pitchFamily="34" charset="0"/>
              </a:rPr>
              <a:t>tüketici aleyhine, avukatlık asgari ücret tarifesine göre sadece </a:t>
            </a:r>
            <a:r>
              <a:rPr lang="tr-TR" b="1" dirty="0" err="1">
                <a:latin typeface="Myriad Pro" pitchFamily="34" charset="0"/>
              </a:rPr>
              <a:t>nisbi</a:t>
            </a:r>
            <a:r>
              <a:rPr lang="tr-TR" b="1" dirty="0">
                <a:latin typeface="Myriad Pro" pitchFamily="34" charset="0"/>
              </a:rPr>
              <a:t> tarife </a:t>
            </a:r>
            <a:r>
              <a:rPr lang="tr-TR" dirty="0">
                <a:latin typeface="Myriad Pro" pitchFamily="34" charset="0"/>
              </a:rPr>
              <a:t>üzerinden vekâlet ücretine hükmedilecektir.</a:t>
            </a:r>
          </a:p>
          <a:p>
            <a:pPr marL="742950" lvl="1" algn="just" eaLnBrk="0" hangingPunct="0"/>
            <a:endParaRPr lang="tr-TR" dirty="0">
              <a:latin typeface="Myriad Pro" pitchFamily="34" charset="0"/>
            </a:endParaRPr>
          </a:p>
          <a:p>
            <a:pPr marL="742950" lvl="1" algn="just" eaLnBrk="0" hangingPunct="0"/>
            <a:r>
              <a:rPr lang="tr-TR" dirty="0">
                <a:latin typeface="Myriad Pro" pitchFamily="34" charset="0"/>
              </a:rPr>
              <a:t>9</a:t>
            </a:r>
            <a:r>
              <a:rPr lang="tr-TR" dirty="0" smtClean="0">
                <a:latin typeface="Myriad Pro" pitchFamily="34" charset="0"/>
              </a:rPr>
              <a:t>) </a:t>
            </a:r>
            <a:r>
              <a:rPr lang="tr-TR" dirty="0">
                <a:latin typeface="Myriad Pro" pitchFamily="34" charset="0"/>
              </a:rPr>
              <a:t>Uyuşmazlığın tüketicinin lehine sonuçlanması durumunda </a:t>
            </a:r>
            <a:r>
              <a:rPr lang="tr-TR" b="1" dirty="0">
                <a:solidFill>
                  <a:srgbClr val="FF0000"/>
                </a:solidFill>
                <a:latin typeface="Myriad Pro" pitchFamily="34" charset="0"/>
              </a:rPr>
              <a:t>tebligat ve bilirkişi </a:t>
            </a:r>
            <a:r>
              <a:rPr lang="tr-TR" b="1" dirty="0" smtClean="0">
                <a:solidFill>
                  <a:srgbClr val="FF0000"/>
                </a:solidFill>
                <a:latin typeface="Myriad Pro" pitchFamily="34" charset="0"/>
              </a:rPr>
              <a:t>ücretlerinin </a:t>
            </a:r>
            <a:r>
              <a:rPr lang="tr-TR" dirty="0" smtClean="0">
                <a:latin typeface="Myriad Pro" pitchFamily="34" charset="0"/>
              </a:rPr>
              <a:t>karşı </a:t>
            </a:r>
            <a:r>
              <a:rPr lang="tr-TR" dirty="0">
                <a:latin typeface="Myriad Pro" pitchFamily="34" charset="0"/>
              </a:rPr>
              <a:t>tarafça </a:t>
            </a:r>
            <a:r>
              <a:rPr lang="tr-TR" dirty="0" smtClean="0">
                <a:latin typeface="Myriad Pro" pitchFamily="34" charset="0"/>
              </a:rPr>
              <a:t>karşılanması yükümlülüğü getirilmiştir. </a:t>
            </a:r>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285750" indent="-285750" algn="just" eaLnBrk="0" hangingPunct="0">
              <a:buFont typeface="Wingdings" pitchFamily="2" charset="2"/>
              <a:buChar char="ü"/>
            </a:pPr>
            <a:endParaRPr lang="tr-TR" sz="2000" dirty="0">
              <a:latin typeface="Myriad Pro" pitchFamily="34" charset="0"/>
            </a:endParaRPr>
          </a:p>
          <a:p>
            <a:pPr marL="285750" indent="-285750" algn="just" eaLnBrk="0" hangingPunct="0"/>
            <a:endParaRPr lang="tr-TR" dirty="0"/>
          </a:p>
          <a:p>
            <a:pPr marL="285750" indent="-285750" algn="just" eaLnBrk="0" hangingPunct="0"/>
            <a:endParaRPr lang="tr-TR" dirty="0"/>
          </a:p>
        </p:txBody>
      </p:sp>
      <p:sp>
        <p:nvSpPr>
          <p:cNvPr id="88068" name="2 Dikdörtgen"/>
          <p:cNvSpPr>
            <a:spLocks noChangeArrowheads="1"/>
          </p:cNvSpPr>
          <p:nvPr/>
        </p:nvSpPr>
        <p:spPr bwMode="auto">
          <a:xfrm>
            <a:off x="-428625" y="214313"/>
            <a:ext cx="8856663" cy="11176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0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VI- TÜKETİCİ HAKEM HEYETLERİ VE TÜKETİCİ MAHKEMELERİ </a:t>
            </a:r>
          </a:p>
          <a:p>
            <a:pPr marL="644525" indent="-285750" algn="ctr">
              <a:spcBef>
                <a:spcPts val="400"/>
              </a:spcBef>
              <a:buClr>
                <a:schemeClr val="tx1"/>
              </a:buClr>
            </a:pPr>
            <a:r>
              <a:rPr lang="tr-TR" sz="200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D8937CB-0236-4F23-AD82-126228C5C828}" type="slidenum">
              <a:rPr lang="en-US" altLang="tr-TR" sz="1200" b="1" smtClean="0">
                <a:solidFill>
                  <a:srgbClr val="898989"/>
                </a:solidFill>
                <a:latin typeface="Cambria" panose="02040503050406030204" pitchFamily="18" charset="0"/>
              </a:rPr>
              <a:pPr algn="ctr">
                <a:spcBef>
                  <a:spcPct val="0"/>
                </a:spcBef>
                <a:buFontTx/>
                <a:buNone/>
              </a:pPr>
              <a:t>44</a:t>
            </a:fld>
            <a:endParaRPr lang="en-US" altLang="tr-TR" sz="1200" b="1" smtClean="0">
              <a:solidFill>
                <a:srgbClr val="898989"/>
              </a:solidFill>
              <a:latin typeface="Cambria" panose="02040503050406030204" pitchFamily="18" charset="0"/>
            </a:endParaRPr>
          </a:p>
        </p:txBody>
      </p:sp>
      <p:sp>
        <p:nvSpPr>
          <p:cNvPr id="26627"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12 Metin Yer Tutucusu"/>
          <p:cNvSpPr>
            <a:spLocks noGrp="1"/>
          </p:cNvSpPr>
          <p:nvPr>
            <p:ph type="body" idx="1"/>
          </p:nvPr>
        </p:nvSpPr>
        <p:spPr>
          <a:xfrm>
            <a:off x="1439863" y="188641"/>
            <a:ext cx="6772275" cy="792088"/>
          </a:xfrm>
        </p:spPr>
        <p:txBody>
          <a:bodyPr/>
          <a:lstStyle/>
          <a:p>
            <a:pPr algn="ctr"/>
            <a:r>
              <a:rPr lang="tr-TR" altLang="tr-TR" dirty="0" smtClean="0">
                <a:solidFill>
                  <a:srgbClr val="0070C0"/>
                </a:solidFill>
                <a:latin typeface="Cambria" panose="02040503050406030204" pitchFamily="18" charset="0"/>
                <a:cs typeface="Arial" panose="020B0604020202020204" pitchFamily="34" charset="0"/>
              </a:rPr>
              <a:t>TÜKETİCİ </a:t>
            </a:r>
            <a:r>
              <a:rPr lang="tr-TR" altLang="tr-TR" dirty="0" smtClean="0">
                <a:solidFill>
                  <a:srgbClr val="0070C0"/>
                </a:solidFill>
                <a:latin typeface="Cambria" panose="02040503050406030204" pitchFamily="18" charset="0"/>
                <a:cs typeface="Arial" panose="020B0604020202020204" pitchFamily="34" charset="0"/>
              </a:rPr>
              <a:t>HAKEM HEYETLERİ </a:t>
            </a:r>
          </a:p>
          <a:p>
            <a:pPr algn="ctr"/>
            <a:r>
              <a:rPr lang="tr-TR" altLang="tr-TR" dirty="0" smtClean="0">
                <a:solidFill>
                  <a:srgbClr val="0070C0"/>
                </a:solidFill>
                <a:latin typeface="Cambria" panose="02040503050406030204" pitchFamily="18" charset="0"/>
                <a:cs typeface="Arial" panose="020B0604020202020204" pitchFamily="34" charset="0"/>
              </a:rPr>
              <a:t>PARASAL SINIRLAR</a:t>
            </a:r>
            <a:endParaRPr lang="tr-TR" altLang="tr-TR" dirty="0" smtClean="0">
              <a:solidFill>
                <a:srgbClr val="0070C0"/>
              </a:solidFill>
              <a:latin typeface="Cambria" panose="02040503050406030204" pitchFamily="18" charset="0"/>
              <a:cs typeface="Arial" panose="020B0604020202020204" pitchFamily="34" charset="0"/>
            </a:endParaRPr>
          </a:p>
        </p:txBody>
      </p:sp>
      <p:sp>
        <p:nvSpPr>
          <p:cNvPr id="14341" name="Dikdörtgen 1"/>
          <p:cNvSpPr>
            <a:spLocks noChangeArrowheads="1"/>
          </p:cNvSpPr>
          <p:nvPr/>
        </p:nvSpPr>
        <p:spPr bwMode="auto">
          <a:xfrm>
            <a:off x="671512" y="1268760"/>
            <a:ext cx="8308975"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just" eaLnBrk="0" hangingPunct="0">
              <a:defRPr/>
            </a:pPr>
            <a:r>
              <a:rPr lang="tr-TR" sz="2000" b="1" u="sng" dirty="0" smtClean="0">
                <a:solidFill>
                  <a:srgbClr val="1F497D"/>
                </a:solidFill>
                <a:latin typeface="Cambria" panose="02040503050406030204" pitchFamily="18" charset="0"/>
                <a:cs typeface="Arial" panose="020B0604020202020204" pitchFamily="34" charset="0"/>
              </a:rPr>
              <a:t>Tüketici Hakem Heyetleri</a:t>
            </a:r>
          </a:p>
          <a:p>
            <a:pPr marL="0" indent="0" algn="just" eaLnBrk="0" hangingPunct="0">
              <a:defRPr/>
            </a:pPr>
            <a:endParaRPr lang="tr-TR" sz="2000" b="1" u="sng" dirty="0" smtClean="0">
              <a:solidFill>
                <a:srgbClr val="1F497D"/>
              </a:solidFill>
              <a:latin typeface="Cambria" panose="02040503050406030204" pitchFamily="18" charset="0"/>
              <a:cs typeface="Arial" panose="020B0604020202020204" pitchFamily="34" charset="0"/>
            </a:endParaRPr>
          </a:p>
          <a:p>
            <a:pPr algn="just" eaLnBrk="0" hangingPunct="0">
              <a:buFont typeface="Wingdings" panose="05000000000000000000" pitchFamily="2" charset="2"/>
              <a:buChar char="Ø"/>
              <a:defRPr/>
            </a:pPr>
            <a:r>
              <a:rPr lang="tr-TR" sz="2000" dirty="0" smtClean="0">
                <a:solidFill>
                  <a:srgbClr val="1F497D"/>
                </a:solidFill>
                <a:latin typeface="Cambria" panose="02040503050406030204" pitchFamily="18" charset="0"/>
                <a:cs typeface="Arial" panose="020B0604020202020204" pitchFamily="34" charset="0"/>
              </a:rPr>
              <a:t>6502 sayılı Tüketicinin Korunması Hakkında Kanun kapsamında bulunan uyuşmazlıklarda çözüm yerleri </a:t>
            </a:r>
            <a:r>
              <a:rPr lang="tr-TR" sz="2000" b="1" dirty="0" smtClean="0">
                <a:solidFill>
                  <a:srgbClr val="FF0000"/>
                </a:solidFill>
                <a:latin typeface="Cambria" panose="02040503050406030204" pitchFamily="18" charset="0"/>
                <a:cs typeface="Arial" panose="020B0604020202020204" pitchFamily="34" charset="0"/>
              </a:rPr>
              <a:t>tüketici hakem heyetleri</a:t>
            </a:r>
            <a:r>
              <a:rPr lang="tr-TR" sz="2000" dirty="0" smtClean="0">
                <a:solidFill>
                  <a:srgbClr val="FF0000"/>
                </a:solidFill>
                <a:latin typeface="Cambria" panose="02040503050406030204" pitchFamily="18" charset="0"/>
                <a:cs typeface="Arial" panose="020B0604020202020204" pitchFamily="34" charset="0"/>
              </a:rPr>
              <a:t> </a:t>
            </a:r>
            <a:r>
              <a:rPr lang="tr-TR" sz="2000" dirty="0" smtClean="0">
                <a:solidFill>
                  <a:srgbClr val="1F497D"/>
                </a:solidFill>
                <a:latin typeface="Cambria" panose="02040503050406030204" pitchFamily="18" charset="0"/>
                <a:cs typeface="Arial" panose="020B0604020202020204" pitchFamily="34" charset="0"/>
              </a:rPr>
              <a:t>ile </a:t>
            </a:r>
            <a:r>
              <a:rPr lang="tr-TR" sz="2000" b="1" dirty="0" smtClean="0">
                <a:solidFill>
                  <a:srgbClr val="FF0000"/>
                </a:solidFill>
                <a:latin typeface="Cambria" panose="02040503050406030204" pitchFamily="18" charset="0"/>
                <a:cs typeface="Arial" panose="020B0604020202020204" pitchFamily="34" charset="0"/>
              </a:rPr>
              <a:t>tüketici mahkemeleridir.  </a:t>
            </a:r>
          </a:p>
          <a:p>
            <a:pPr marL="0" indent="0" algn="just" eaLnBrk="0" hangingPunct="0">
              <a:defRPr/>
            </a:pPr>
            <a:endParaRPr lang="tr-TR" sz="2000" dirty="0" smtClean="0">
              <a:solidFill>
                <a:srgbClr val="FF0000"/>
              </a:solidFill>
              <a:latin typeface="Cambria" panose="02040503050406030204" pitchFamily="18" charset="0"/>
              <a:cs typeface="Arial" panose="020B0604020202020204" pitchFamily="34" charset="0"/>
            </a:endParaRPr>
          </a:p>
          <a:p>
            <a:pPr algn="just" eaLnBrk="0" hangingPunct="0">
              <a:buFont typeface="Wingdings" panose="05000000000000000000" pitchFamily="2" charset="2"/>
              <a:buChar char="Ø"/>
              <a:defRPr/>
            </a:pPr>
            <a:r>
              <a:rPr lang="tr-TR" sz="2000" b="1" u="sng" dirty="0" smtClean="0">
                <a:solidFill>
                  <a:srgbClr val="FF0000"/>
                </a:solidFill>
                <a:latin typeface="Cambria" panose="02040503050406030204" pitchFamily="18" charset="0"/>
                <a:cs typeface="Arial" panose="020B0604020202020204" pitchFamily="34" charset="0"/>
              </a:rPr>
              <a:t>2015 </a:t>
            </a:r>
            <a:r>
              <a:rPr lang="tr-TR" sz="2000" b="1" u="sng" dirty="0" smtClean="0">
                <a:solidFill>
                  <a:srgbClr val="FF0000"/>
                </a:solidFill>
                <a:latin typeface="Cambria" panose="02040503050406030204" pitchFamily="18" charset="0"/>
                <a:cs typeface="Arial" panose="020B0604020202020204" pitchFamily="34" charset="0"/>
              </a:rPr>
              <a:t>yılı </a:t>
            </a:r>
            <a:r>
              <a:rPr lang="tr-TR" sz="2000" b="1" u="sng" dirty="0" smtClean="0">
                <a:solidFill>
                  <a:srgbClr val="FF0000"/>
                </a:solidFill>
                <a:latin typeface="Cambria" panose="02040503050406030204" pitchFamily="18" charset="0"/>
                <a:cs typeface="Arial" panose="020B0604020202020204" pitchFamily="34" charset="0"/>
              </a:rPr>
              <a:t>için;</a:t>
            </a:r>
          </a:p>
          <a:p>
            <a:pPr algn="just" eaLnBrk="0" hangingPunct="0">
              <a:buFont typeface="Wingdings" panose="05000000000000000000" pitchFamily="2" charset="2"/>
              <a:buChar char="Ø"/>
              <a:defRPr/>
            </a:pPr>
            <a:r>
              <a:rPr lang="tr-TR" sz="2000" b="1" dirty="0" smtClean="0">
                <a:solidFill>
                  <a:srgbClr val="FF0000"/>
                </a:solidFill>
                <a:latin typeface="Cambria" panose="02040503050406030204" pitchFamily="18" charset="0"/>
                <a:cs typeface="Arial" panose="020B0604020202020204" pitchFamily="34" charset="0"/>
              </a:rPr>
              <a:t> </a:t>
            </a:r>
            <a:r>
              <a:rPr lang="tr-TR" sz="2000" b="1" dirty="0" smtClean="0">
                <a:solidFill>
                  <a:srgbClr val="FF0000"/>
                </a:solidFill>
                <a:latin typeface="Cambria" panose="02040503050406030204" pitchFamily="18" charset="0"/>
                <a:cs typeface="Arial" panose="020B0604020202020204" pitchFamily="34" charset="0"/>
              </a:rPr>
              <a:t>değeri </a:t>
            </a:r>
            <a:r>
              <a:rPr lang="tr-TR" sz="2000" b="1" dirty="0" smtClean="0">
                <a:solidFill>
                  <a:srgbClr val="FF0000"/>
                </a:solidFill>
                <a:latin typeface="Cambria" panose="02040503050406030204" pitchFamily="18" charset="0"/>
                <a:cs typeface="Arial" panose="020B0604020202020204" pitchFamily="34" charset="0"/>
              </a:rPr>
              <a:t>3.300 </a:t>
            </a:r>
            <a:r>
              <a:rPr lang="tr-TR" sz="2000" b="1" dirty="0" smtClean="0">
                <a:solidFill>
                  <a:srgbClr val="FF0000"/>
                </a:solidFill>
                <a:latin typeface="Cambria" panose="02040503050406030204" pitchFamily="18" charset="0"/>
                <a:cs typeface="Arial" panose="020B0604020202020204" pitchFamily="34" charset="0"/>
              </a:rPr>
              <a:t>TL</a:t>
            </a:r>
            <a:r>
              <a:rPr lang="tr-TR" sz="2000" b="1" dirty="0" smtClean="0">
                <a:solidFill>
                  <a:srgbClr val="1F497D"/>
                </a:solidFill>
                <a:latin typeface="Cambria" panose="02040503050406030204" pitchFamily="18" charset="0"/>
                <a:cs typeface="Arial" panose="020B0604020202020204" pitchFamily="34" charset="0"/>
              </a:rPr>
              <a:t>’nin </a:t>
            </a:r>
            <a:r>
              <a:rPr lang="tr-TR" sz="2000" dirty="0" smtClean="0">
                <a:solidFill>
                  <a:srgbClr val="1F497D"/>
                </a:solidFill>
                <a:latin typeface="Cambria" panose="02040503050406030204" pitchFamily="18" charset="0"/>
                <a:cs typeface="Arial" panose="020B0604020202020204" pitchFamily="34" charset="0"/>
              </a:rPr>
              <a:t>altında bulunan uyuşmazlıklarda tüketici hakem heyetlerine başvuru zorunludur. </a:t>
            </a:r>
          </a:p>
          <a:p>
            <a:pPr marL="0" indent="0" algn="just" eaLnBrk="0" hangingPunct="0">
              <a:defRPr/>
            </a:pPr>
            <a:endParaRPr lang="tr-TR" sz="2000" dirty="0" smtClean="0">
              <a:solidFill>
                <a:srgbClr val="1F497D"/>
              </a:solidFill>
              <a:latin typeface="Cambria" panose="02040503050406030204" pitchFamily="18" charset="0"/>
              <a:cs typeface="Arial" panose="020B0604020202020204" pitchFamily="34" charset="0"/>
            </a:endParaRPr>
          </a:p>
          <a:p>
            <a:pPr algn="just" eaLnBrk="0" hangingPunct="0">
              <a:buFont typeface="Wingdings" panose="05000000000000000000" pitchFamily="2" charset="2"/>
              <a:buChar char="Ø"/>
              <a:defRPr/>
            </a:pPr>
            <a:r>
              <a:rPr lang="tr-TR" sz="2000" dirty="0"/>
              <a:t>İlçe tüketici hakem heyetleri için üst parasal sınır, 2.200 Türk Lirası</a:t>
            </a:r>
            <a:r>
              <a:rPr lang="tr-TR" sz="2000" dirty="0" smtClean="0"/>
              <a:t>,</a:t>
            </a:r>
          </a:p>
          <a:p>
            <a:pPr marL="0" indent="0" algn="just" eaLnBrk="0" hangingPunct="0">
              <a:defRPr/>
            </a:pPr>
            <a:endParaRPr lang="tr-TR" sz="2000" dirty="0" smtClean="0"/>
          </a:p>
          <a:p>
            <a:pPr algn="just" eaLnBrk="0" hangingPunct="0">
              <a:buFont typeface="Wingdings" panose="05000000000000000000" pitchFamily="2" charset="2"/>
              <a:buChar char="Ø"/>
              <a:defRPr/>
            </a:pPr>
            <a:r>
              <a:rPr lang="tr-TR" sz="2000" dirty="0">
                <a:latin typeface="Times New Roman" panose="02020603050405020304" pitchFamily="18" charset="0"/>
                <a:ea typeface="ヒラギノ明朝 Pro W3"/>
              </a:rPr>
              <a:t>B</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y</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k</a:t>
            </a:r>
            <a:r>
              <a:rPr lang="tr-TR" sz="2000" dirty="0">
                <a:latin typeface="Times" panose="02020603050405020304" pitchFamily="18" charset="0"/>
                <a:ea typeface="ヒラギノ明朝 Pro W3"/>
                <a:cs typeface="Times New Roman" panose="02020603050405020304" pitchFamily="18" charset="0"/>
              </a:rPr>
              <a:t>ş</a:t>
            </a:r>
            <a:r>
              <a:rPr lang="tr-TR" sz="2000" dirty="0">
                <a:latin typeface="Times New Roman" panose="02020603050405020304" pitchFamily="18" charset="0"/>
                <a:ea typeface="ヒラギノ明朝 Pro W3"/>
              </a:rPr>
              <a:t>ehir stat</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s</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nde olan illerdeki il t</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ketici hakem heyetleri i</a:t>
            </a:r>
            <a:r>
              <a:rPr lang="tr-TR" sz="2000" dirty="0">
                <a:latin typeface="Times" panose="02020603050405020304" pitchFamily="18" charset="0"/>
                <a:ea typeface="ヒラギノ明朝 Pro W3"/>
                <a:cs typeface="Times New Roman" panose="02020603050405020304" pitchFamily="18" charset="0"/>
              </a:rPr>
              <a:t>ç</a:t>
            </a:r>
            <a:r>
              <a:rPr lang="tr-TR" sz="2000" dirty="0">
                <a:latin typeface="Times New Roman" panose="02020603050405020304" pitchFamily="18" charset="0"/>
                <a:ea typeface="ヒラギノ明朝 Pro W3"/>
              </a:rPr>
              <a:t>in parasal s</a:t>
            </a:r>
            <a:r>
              <a:rPr lang="tr-TR" sz="2000" dirty="0">
                <a:latin typeface="Times" panose="02020603050405020304" pitchFamily="18" charset="0"/>
                <a:ea typeface="ヒラギノ明朝 Pro W3"/>
                <a:cs typeface="Times New Roman" panose="02020603050405020304" pitchFamily="18" charset="0"/>
              </a:rPr>
              <a:t>ı</a:t>
            </a:r>
            <a:r>
              <a:rPr lang="tr-TR" sz="2000" dirty="0">
                <a:latin typeface="Times New Roman" panose="02020603050405020304" pitchFamily="18" charset="0"/>
                <a:ea typeface="ヒラギノ明朝 Pro W3"/>
              </a:rPr>
              <a:t>n</a:t>
            </a:r>
            <a:r>
              <a:rPr lang="tr-TR" sz="2000" dirty="0">
                <a:latin typeface="Times" panose="02020603050405020304" pitchFamily="18" charset="0"/>
                <a:ea typeface="ヒラギノ明朝 Pro W3"/>
                <a:cs typeface="Times New Roman" panose="02020603050405020304" pitchFamily="18" charset="0"/>
              </a:rPr>
              <a:t>ı</a:t>
            </a:r>
            <a:r>
              <a:rPr lang="tr-TR" sz="2000" dirty="0">
                <a:latin typeface="Times New Roman" panose="02020603050405020304" pitchFamily="18" charset="0"/>
                <a:ea typeface="ヒラギノ明朝 Pro W3"/>
              </a:rPr>
              <a:t>r, </a:t>
            </a:r>
            <a:r>
              <a:rPr lang="tr-TR" sz="2000" b="1" dirty="0">
                <a:latin typeface="Times New Roman" panose="02020603050405020304" pitchFamily="18" charset="0"/>
                <a:ea typeface="ヒラギノ明朝 Pro W3"/>
              </a:rPr>
              <a:t>2.200 T</a:t>
            </a:r>
            <a:r>
              <a:rPr lang="tr-TR" sz="2000" b="1" dirty="0">
                <a:latin typeface="Times" panose="02020603050405020304" pitchFamily="18" charset="0"/>
                <a:ea typeface="ヒラギノ明朝 Pro W3"/>
                <a:cs typeface="Times New Roman" panose="02020603050405020304" pitchFamily="18" charset="0"/>
              </a:rPr>
              <a:t>ü</a:t>
            </a:r>
            <a:r>
              <a:rPr lang="tr-TR" sz="2000" b="1" dirty="0">
                <a:latin typeface="Times New Roman" panose="02020603050405020304" pitchFamily="18" charset="0"/>
                <a:ea typeface="ヒラギノ明朝 Pro W3"/>
              </a:rPr>
              <a:t>rk Liras</a:t>
            </a:r>
            <a:r>
              <a:rPr lang="tr-TR" sz="2000" b="1" dirty="0">
                <a:latin typeface="Times" panose="02020603050405020304" pitchFamily="18" charset="0"/>
                <a:ea typeface="ヒラギノ明朝 Pro W3"/>
                <a:cs typeface="Times New Roman" panose="02020603050405020304" pitchFamily="18" charset="0"/>
              </a:rPr>
              <a:t>ı</a:t>
            </a:r>
            <a:r>
              <a:rPr lang="tr-TR" sz="2000" b="1" dirty="0">
                <a:latin typeface="Times New Roman" panose="02020603050405020304" pitchFamily="18" charset="0"/>
                <a:ea typeface="ヒラギノ明朝 Pro W3"/>
              </a:rPr>
              <a:t> ile 3.300</a:t>
            </a:r>
            <a:r>
              <a:rPr lang="tr-TR" sz="2000" dirty="0">
                <a:latin typeface="Times New Roman" panose="02020603050405020304" pitchFamily="18" charset="0"/>
                <a:ea typeface="ヒラギノ明朝 Pro W3"/>
              </a:rPr>
              <a:t> T</a:t>
            </a:r>
            <a:r>
              <a:rPr lang="tr-TR" sz="2000" dirty="0">
                <a:latin typeface="Times" panose="02020603050405020304" pitchFamily="18" charset="0"/>
                <a:ea typeface="ヒラギノ明朝 Pro W3"/>
                <a:cs typeface="Times New Roman" panose="02020603050405020304" pitchFamily="18" charset="0"/>
              </a:rPr>
              <a:t>ü</a:t>
            </a:r>
            <a:r>
              <a:rPr lang="tr-TR" sz="2000" dirty="0">
                <a:latin typeface="Times New Roman" panose="02020603050405020304" pitchFamily="18" charset="0"/>
                <a:ea typeface="ヒラギノ明朝 Pro W3"/>
              </a:rPr>
              <a:t>rk Liras</a:t>
            </a:r>
            <a:r>
              <a:rPr lang="tr-TR" sz="2000" dirty="0">
                <a:latin typeface="Times" panose="02020603050405020304" pitchFamily="18" charset="0"/>
                <a:ea typeface="ヒラギノ明朝 Pro W3"/>
                <a:cs typeface="Times New Roman" panose="02020603050405020304" pitchFamily="18" charset="0"/>
              </a:rPr>
              <a:t>ı</a:t>
            </a:r>
            <a:r>
              <a:rPr lang="tr-TR" sz="2000" dirty="0">
                <a:latin typeface="Times New Roman" panose="02020603050405020304" pitchFamily="18" charset="0"/>
                <a:ea typeface="ヒラギノ明朝 Pro W3"/>
              </a:rPr>
              <a:t> </a:t>
            </a:r>
            <a:r>
              <a:rPr lang="tr-TR" sz="2000" dirty="0" smtClean="0">
                <a:latin typeface="Times New Roman" panose="02020603050405020304" pitchFamily="18" charset="0"/>
                <a:ea typeface="ヒラギノ明朝 Pro W3"/>
              </a:rPr>
              <a:t>aras</a:t>
            </a:r>
            <a:r>
              <a:rPr lang="tr-TR" sz="2000" dirty="0" smtClean="0">
                <a:latin typeface="Times" panose="02020603050405020304" pitchFamily="18" charset="0"/>
                <a:ea typeface="ヒラギノ明朝 Pro W3"/>
                <a:cs typeface="Times New Roman" panose="02020603050405020304" pitchFamily="18" charset="0"/>
              </a:rPr>
              <a:t>ı,</a:t>
            </a:r>
          </a:p>
          <a:p>
            <a:pPr marL="0" indent="0" algn="just" eaLnBrk="0" hangingPunct="0">
              <a:defRPr/>
            </a:pPr>
            <a:endParaRPr lang="tr-TR" sz="2000" dirty="0" smtClean="0">
              <a:latin typeface="Times" panose="02020603050405020304" pitchFamily="18" charset="0"/>
              <a:ea typeface="ヒラギノ明朝 Pro W3"/>
              <a:cs typeface="Times New Roman" panose="02020603050405020304" pitchFamily="18" charset="0"/>
            </a:endParaRPr>
          </a:p>
          <a:p>
            <a:pPr algn="just" eaLnBrk="0" hangingPunct="0">
              <a:buFont typeface="Wingdings" panose="05000000000000000000" pitchFamily="2" charset="2"/>
              <a:buChar char="Ø"/>
              <a:defRPr/>
            </a:pPr>
            <a:r>
              <a:rPr lang="tr-TR" sz="2000" dirty="0"/>
              <a:t>Büyükşehir statüsünde olmayan illere bağlı ilçelerdeki il tüketici hakem heyetleri için parasal sınır, 2.200 Türk Lirası ile 3.300 Türk Lirası arası olarak tespit edilmiştir.</a:t>
            </a:r>
          </a:p>
          <a:p>
            <a:pPr algn="just" eaLnBrk="0" hangingPunct="0">
              <a:buFont typeface="Wingdings" panose="05000000000000000000" pitchFamily="2" charset="2"/>
              <a:buChar char="Ø"/>
              <a:defRPr/>
            </a:pPr>
            <a:endParaRPr lang="tr-TR" sz="2000" dirty="0"/>
          </a:p>
          <a:p>
            <a:pPr algn="just" eaLnBrk="0" hangingPunct="0">
              <a:buFont typeface="Wingdings" panose="05000000000000000000" pitchFamily="2" charset="2"/>
              <a:buChar char="Ø"/>
              <a:defRPr/>
            </a:pPr>
            <a:endParaRPr lang="tr-TR" sz="2000" dirty="0" smtClean="0">
              <a:solidFill>
                <a:srgbClr val="1F497D"/>
              </a:solidFill>
              <a:latin typeface="Cambria" panose="02040503050406030204" pitchFamily="18" charset="0"/>
              <a:cs typeface="Arial" panose="020B0604020202020204" pitchFamily="34" charset="0"/>
            </a:endParaRPr>
          </a:p>
          <a:p>
            <a:pPr algn="just" eaLnBrk="0" hangingPunct="0">
              <a:buFont typeface="Wingdings" panose="05000000000000000000" pitchFamily="2" charset="2"/>
              <a:buChar char="Ø"/>
              <a:defRPr/>
            </a:pPr>
            <a:endParaRPr lang="tr-TR" sz="2000" b="1" dirty="0" smtClean="0">
              <a:solidFill>
                <a:srgbClr val="1F497D"/>
              </a:solidFill>
              <a:latin typeface="Cambria" panose="02040503050406030204" pitchFamily="18" charset="0"/>
              <a:cs typeface="Arial" panose="020B0604020202020204" pitchFamily="34" charset="0"/>
            </a:endParaRPr>
          </a:p>
          <a:p>
            <a:pPr algn="just" eaLnBrk="0" hangingPunct="0">
              <a:buFont typeface="Wingdings" panose="05000000000000000000" pitchFamily="2" charset="2"/>
              <a:buChar char="Ø"/>
              <a:defRPr/>
            </a:pPr>
            <a:endParaRPr lang="tr-TR" sz="2000" dirty="0" smtClean="0">
              <a:solidFill>
                <a:srgbClr val="1F497D"/>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95879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765175"/>
            <a:ext cx="8496300" cy="575945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0"/>
              </a:spcAft>
              <a:defRPr/>
            </a:pPr>
            <a:endParaRPr lang="tr-TR" dirty="0" smtClean="0"/>
          </a:p>
          <a:p>
            <a:pPr fontAlgn="auto">
              <a:spcBef>
                <a:spcPts val="0"/>
              </a:spcBef>
              <a:spcAft>
                <a:spcPts val="0"/>
              </a:spcAft>
              <a:defRPr/>
            </a:pPr>
            <a:endParaRPr lang="tr-TR" sz="400" dirty="0">
              <a:solidFill>
                <a:srgbClr val="0070C0"/>
              </a:solidFill>
              <a:latin typeface="Myriad Pro" pitchFamily="34" charset="0"/>
            </a:endParaRPr>
          </a:p>
          <a:p>
            <a:pPr fontAlgn="auto">
              <a:spcBef>
                <a:spcPts val="0"/>
              </a:spcBef>
              <a:spcAft>
                <a:spcPts val="0"/>
              </a:spcAft>
              <a:defRPr/>
            </a:pPr>
            <a:endParaRPr lang="tr-TR" sz="2200" dirty="0" smtClean="0">
              <a:solidFill>
                <a:srgbClr val="0070C0"/>
              </a:solidFill>
              <a:latin typeface="Myriad Pro" pitchFamily="34" charset="0"/>
            </a:endParaRPr>
          </a:p>
          <a:p>
            <a:pPr fontAlgn="auto">
              <a:spcBef>
                <a:spcPts val="0"/>
              </a:spcBef>
              <a:spcAft>
                <a:spcPts val="0"/>
              </a:spcAft>
              <a:defRPr/>
            </a:pPr>
            <a:endParaRPr lang="tr-TR" sz="2000" dirty="0" smtClean="0">
              <a:solidFill>
                <a:srgbClr val="FF000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B-Tüketici mahkemelerinde tüketicilerin dava açmaları daha kolay hale getirilmiştir (MADDE 73).</a:t>
            </a:r>
          </a:p>
          <a:p>
            <a:pPr algn="just" fontAlgn="auto">
              <a:spcBef>
                <a:spcPts val="0"/>
              </a:spcBef>
              <a:spcAft>
                <a:spcPts val="0"/>
              </a:spcAft>
              <a:defRPr/>
            </a:pPr>
            <a:endParaRPr lang="tr-TR" sz="800" dirty="0" smtClean="0"/>
          </a:p>
          <a:p>
            <a:pPr lvl="1" indent="0" algn="just" fontAlgn="auto">
              <a:spcBef>
                <a:spcPts val="0"/>
              </a:spcBef>
              <a:spcAft>
                <a:spcPts val="0"/>
              </a:spcAft>
              <a:defRPr/>
            </a:pPr>
            <a:r>
              <a:rPr lang="tr-TR" dirty="0" smtClean="0">
                <a:latin typeface="Myriad Pro" pitchFamily="34" charset="0"/>
              </a:rPr>
              <a:t>1) Tüketici </a:t>
            </a:r>
            <a:r>
              <a:rPr lang="tr-TR" dirty="0">
                <a:latin typeface="Myriad Pro" pitchFamily="34" charset="0"/>
              </a:rPr>
              <a:t>işlemleri ile tüketiciye yönelik uygulamalardan doğabilecek uyuşmazlıklara ilişkin davalarda, davaları basit yargılama usulüne göre </a:t>
            </a:r>
            <a:r>
              <a:rPr lang="tr-TR" dirty="0" smtClean="0">
                <a:latin typeface="Myriad Pro" pitchFamily="34" charset="0"/>
              </a:rPr>
              <a:t>sonuçlandıran </a:t>
            </a:r>
            <a:r>
              <a:rPr lang="tr-TR" dirty="0">
                <a:latin typeface="Myriad Pro" pitchFamily="34" charset="0"/>
              </a:rPr>
              <a:t>tüketici mahkemeleri görevli olacaktır. </a:t>
            </a:r>
            <a:endParaRPr lang="tr-TR" dirty="0" smtClean="0">
              <a:latin typeface="Myriad Pro" pitchFamily="34" charset="0"/>
            </a:endParaRPr>
          </a:p>
          <a:p>
            <a:pPr lvl="1" indent="0" algn="just" fontAlgn="auto">
              <a:spcBef>
                <a:spcPts val="0"/>
              </a:spcBef>
              <a:spcAft>
                <a:spcPts val="0"/>
              </a:spcAft>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2</a:t>
            </a:r>
            <a:r>
              <a:rPr lang="tr-TR" dirty="0" smtClean="0">
                <a:latin typeface="Myriad Pro" pitchFamily="34" charset="0"/>
              </a:rPr>
              <a:t>) Tüketici </a:t>
            </a:r>
            <a:r>
              <a:rPr lang="tr-TR" dirty="0">
                <a:latin typeface="Myriad Pro" pitchFamily="34" charset="0"/>
              </a:rPr>
              <a:t>örgütleri üst kuruluşlarınca açılacak davalarda bilirkişi ücreti ve </a:t>
            </a:r>
            <a:r>
              <a:rPr lang="tr-TR" dirty="0" smtClean="0">
                <a:latin typeface="Myriad Pro" pitchFamily="34" charset="0"/>
              </a:rPr>
              <a:t>vekâlet </a:t>
            </a:r>
            <a:r>
              <a:rPr lang="tr-TR" dirty="0">
                <a:latin typeface="Myriad Pro" pitchFamily="34" charset="0"/>
              </a:rPr>
              <a:t>ücreti Bakanlıkça karşılanacaktır. </a:t>
            </a:r>
            <a:endParaRPr lang="tr-TR" dirty="0" smtClean="0">
              <a:latin typeface="Myriad Pro" pitchFamily="34" charset="0"/>
            </a:endParaRPr>
          </a:p>
          <a:p>
            <a:pPr marL="285750" indent="-285750" algn="just" fontAlgn="auto">
              <a:spcBef>
                <a:spcPts val="0"/>
              </a:spcBef>
              <a:spcAft>
                <a:spcPts val="0"/>
              </a:spcAft>
              <a:buFont typeface="Wingdings" pitchFamily="2" charset="2"/>
              <a:buChar char="ü"/>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3</a:t>
            </a:r>
            <a:r>
              <a:rPr lang="tr-TR" dirty="0" smtClean="0">
                <a:latin typeface="Myriad Pro" pitchFamily="34" charset="0"/>
              </a:rPr>
              <a:t>) Tüketici davaları tüketicinin yerleşim yerinin bulunduğu yerdeki tüketici mahkemesinde de açılabilecektir.</a:t>
            </a:r>
          </a:p>
          <a:p>
            <a:pPr algn="just" fontAlgn="auto">
              <a:spcBef>
                <a:spcPts val="0"/>
              </a:spcBef>
              <a:spcAft>
                <a:spcPts val="0"/>
              </a:spcAft>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4</a:t>
            </a:r>
            <a:r>
              <a:rPr lang="tr-TR" dirty="0" smtClean="0">
                <a:latin typeface="Myriad Pro" pitchFamily="34" charset="0"/>
              </a:rPr>
              <a:t>) Tüketici mahkemeleriyle tüketici hakem heyetlerinin UYAP ve Tüketici Bilgi Sistemi aracılığıyla entegre olması sağlanacaktır.</a:t>
            </a:r>
          </a:p>
          <a:p>
            <a:pPr algn="just" fontAlgn="auto">
              <a:spcBef>
                <a:spcPts val="0"/>
              </a:spcBef>
              <a:spcAft>
                <a:spcPts val="0"/>
              </a:spcAft>
              <a:defRPr/>
            </a:pPr>
            <a:endParaRPr lang="tr-TR" dirty="0"/>
          </a:p>
          <a:p>
            <a:pPr algn="just" fontAlgn="auto">
              <a:spcBef>
                <a:spcPts val="0"/>
              </a:spcBef>
              <a:spcAft>
                <a:spcPts val="0"/>
              </a:spcAft>
              <a:defRPr/>
            </a:pPr>
            <a:endParaRPr lang="tr-TR" dirty="0"/>
          </a:p>
        </p:txBody>
      </p:sp>
      <p:sp>
        <p:nvSpPr>
          <p:cNvPr id="89092" name="2 Dikdörtgen"/>
          <p:cNvSpPr>
            <a:spLocks noChangeArrowheads="1"/>
          </p:cNvSpPr>
          <p:nvPr/>
        </p:nvSpPr>
        <p:spPr bwMode="auto">
          <a:xfrm>
            <a:off x="-428625" y="214313"/>
            <a:ext cx="8856663" cy="11493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a:solidFill>
                <a:srgbClr val="FF0000"/>
              </a:solidFill>
              <a:latin typeface="Myriad Pro" pitchFamily="34" charset="0"/>
            </a:endParaRPr>
          </a:p>
          <a:p>
            <a:pPr marL="644525" indent="-285750" algn="ctr">
              <a:spcBef>
                <a:spcPts val="400"/>
              </a:spcBef>
              <a:buClr>
                <a:schemeClr val="tx1"/>
              </a:buClr>
            </a:pPr>
            <a:r>
              <a:rPr lang="tr-TR" sz="2000">
                <a:solidFill>
                  <a:srgbClr val="0000FF"/>
                </a:solidFill>
                <a:latin typeface="Myriad Pro" pitchFamily="34" charset="0"/>
              </a:rPr>
              <a:t>                     VI- TÜKETİCİ HAKEM HEYETLERİ VE TÜKETİCİ MAHKEMELERİ </a:t>
            </a:r>
          </a:p>
          <a:p>
            <a:pPr marL="644525" indent="-285750" algn="ctr">
              <a:spcBef>
                <a:spcPts val="400"/>
              </a:spcBef>
              <a:buClr>
                <a:schemeClr val="tx1"/>
              </a:buClr>
            </a:pPr>
            <a:r>
              <a:rPr lang="tr-TR" sz="200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250825" y="765175"/>
            <a:ext cx="8569325" cy="575945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dirty="0" smtClean="0"/>
          </a:p>
          <a:p>
            <a:pPr marL="285750" indent="-285750" fontAlgn="auto">
              <a:spcBef>
                <a:spcPts val="0"/>
              </a:spcBef>
              <a:spcAft>
                <a:spcPts val="0"/>
              </a:spcAft>
              <a:buFont typeface="Wingdings" pitchFamily="2" charset="2"/>
              <a:buChar char="Ø"/>
              <a:defRPr/>
            </a:pPr>
            <a:endParaRPr lang="tr-TR" sz="2200" dirty="0" smtClean="0">
              <a:solidFill>
                <a:srgbClr val="0070C0"/>
              </a:solidFill>
              <a:latin typeface="Myriad Pro" pitchFamily="34" charset="0"/>
            </a:endParaRPr>
          </a:p>
          <a:p>
            <a:pPr fontAlgn="auto">
              <a:spcBef>
                <a:spcPts val="0"/>
              </a:spcBef>
              <a:spcAft>
                <a:spcPts val="0"/>
              </a:spcAft>
              <a:defRPr/>
            </a:pPr>
            <a:endParaRPr lang="tr-TR" sz="2200" dirty="0" smtClean="0">
              <a:solidFill>
                <a:srgbClr val="FF0000"/>
              </a:solidFill>
              <a:latin typeface="Myriad Pro" pitchFamily="34" charset="0"/>
            </a:endParaRPr>
          </a:p>
          <a:p>
            <a:pPr fontAlgn="auto">
              <a:spcBef>
                <a:spcPts val="0"/>
              </a:spcBef>
              <a:spcAft>
                <a:spcPts val="0"/>
              </a:spcAft>
              <a:defRPr/>
            </a:pPr>
            <a:r>
              <a:rPr lang="tr-TR" sz="2200" dirty="0" smtClean="0">
                <a:solidFill>
                  <a:srgbClr val="FF0000"/>
                </a:solidFill>
                <a:latin typeface="Myriad Pro" pitchFamily="34" charset="0"/>
              </a:rPr>
              <a:t>              İdari </a:t>
            </a:r>
            <a:r>
              <a:rPr lang="tr-TR" sz="2200" dirty="0">
                <a:solidFill>
                  <a:srgbClr val="FF0000"/>
                </a:solidFill>
                <a:latin typeface="Myriad Pro" pitchFamily="34" charset="0"/>
              </a:rPr>
              <a:t>para </a:t>
            </a:r>
            <a:r>
              <a:rPr lang="tr-TR" sz="2200" dirty="0" smtClean="0">
                <a:solidFill>
                  <a:srgbClr val="FF0000"/>
                </a:solidFill>
                <a:latin typeface="Myriad Pro" pitchFamily="34" charset="0"/>
              </a:rPr>
              <a:t>cezaları </a:t>
            </a:r>
            <a:r>
              <a:rPr lang="tr-TR" sz="2200" dirty="0">
                <a:solidFill>
                  <a:srgbClr val="FF0000"/>
                </a:solidFill>
                <a:latin typeface="Myriad Pro" pitchFamily="34" charset="0"/>
              </a:rPr>
              <a:t>caydırıcı, </a:t>
            </a:r>
            <a:r>
              <a:rPr lang="tr-TR" sz="2200" dirty="0" smtClean="0">
                <a:solidFill>
                  <a:srgbClr val="FF0000"/>
                </a:solidFill>
                <a:latin typeface="Myriad Pro" pitchFamily="34" charset="0"/>
              </a:rPr>
              <a:t>orantılı</a:t>
            </a:r>
            <a:r>
              <a:rPr lang="tr-TR" sz="2200" dirty="0">
                <a:solidFill>
                  <a:srgbClr val="FF0000"/>
                </a:solidFill>
                <a:latin typeface="Myriad Pro" pitchFamily="34" charset="0"/>
              </a:rPr>
              <a:t> </a:t>
            </a:r>
            <a:r>
              <a:rPr lang="tr-TR" sz="2200" dirty="0" smtClean="0">
                <a:solidFill>
                  <a:srgbClr val="FF0000"/>
                </a:solidFill>
                <a:latin typeface="Myriad Pro" pitchFamily="34" charset="0"/>
              </a:rPr>
              <a:t>ve </a:t>
            </a:r>
            <a:r>
              <a:rPr lang="tr-TR" sz="2200" dirty="0">
                <a:solidFill>
                  <a:srgbClr val="FF0000"/>
                </a:solidFill>
                <a:latin typeface="Myriad Pro" pitchFamily="34" charset="0"/>
              </a:rPr>
              <a:t>belirli </a:t>
            </a:r>
            <a:r>
              <a:rPr lang="tr-TR" sz="2200" dirty="0" smtClean="0">
                <a:solidFill>
                  <a:srgbClr val="FF0000"/>
                </a:solidFill>
                <a:latin typeface="Myriad Pro" pitchFamily="34" charset="0"/>
              </a:rPr>
              <a:t>olması ilkeleri göz   önünde </a:t>
            </a:r>
            <a:r>
              <a:rPr lang="tr-TR" sz="2200" dirty="0">
                <a:solidFill>
                  <a:srgbClr val="FF0000"/>
                </a:solidFill>
                <a:latin typeface="Myriad Pro" pitchFamily="34" charset="0"/>
              </a:rPr>
              <a:t>bulundurularak yeniden </a:t>
            </a:r>
            <a:r>
              <a:rPr lang="tr-TR" sz="2200" dirty="0" smtClean="0">
                <a:solidFill>
                  <a:srgbClr val="FF0000"/>
                </a:solidFill>
                <a:latin typeface="Myriad Pro" pitchFamily="34" charset="0"/>
              </a:rPr>
              <a:t>düzenlenmiştir. (Madde:77-78).</a:t>
            </a:r>
          </a:p>
          <a:p>
            <a:pPr marL="285750" indent="-285750" algn="just" fontAlgn="auto">
              <a:spcBef>
                <a:spcPts val="0"/>
              </a:spcBef>
              <a:spcAft>
                <a:spcPts val="0"/>
              </a:spcAft>
              <a:buFont typeface="Wingdings" pitchFamily="2" charset="2"/>
              <a:buChar char="ü"/>
              <a:defRPr/>
            </a:pPr>
            <a:endParaRPr lang="tr-TR" sz="500" dirty="0" smtClean="0">
              <a:latin typeface="Myriad Pro" pitchFamily="34" charset="0"/>
            </a:endParaRPr>
          </a:p>
          <a:p>
            <a:pPr lvl="1" indent="0" algn="just" fontAlgn="auto">
              <a:spcBef>
                <a:spcPts val="0"/>
              </a:spcBef>
              <a:spcAft>
                <a:spcPts val="0"/>
              </a:spcAft>
              <a:defRPr/>
            </a:pPr>
            <a:endParaRPr lang="tr-TR" sz="1000" dirty="0" smtClean="0">
              <a:latin typeface="Myriad Pro" pitchFamily="34" charset="0"/>
            </a:endParaRPr>
          </a:p>
          <a:p>
            <a:pPr lvl="1" indent="0" algn="just" fontAlgn="auto">
              <a:spcBef>
                <a:spcPts val="0"/>
              </a:spcBef>
              <a:spcAft>
                <a:spcPts val="0"/>
              </a:spcAft>
              <a:defRPr/>
            </a:pPr>
            <a:endParaRPr lang="tr-TR" sz="1000" dirty="0">
              <a:latin typeface="Myriad Pro" pitchFamily="34" charset="0"/>
            </a:endParaRPr>
          </a:p>
          <a:p>
            <a:pPr lvl="1" indent="0" algn="just" fontAlgn="auto">
              <a:spcBef>
                <a:spcPts val="0"/>
              </a:spcBef>
              <a:spcAft>
                <a:spcPts val="0"/>
              </a:spcAft>
              <a:defRPr/>
            </a:pPr>
            <a:endParaRPr lang="tr-TR" sz="1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1) Ceza </a:t>
            </a:r>
            <a:r>
              <a:rPr lang="tr-TR" sz="2000" dirty="0">
                <a:latin typeface="Myriad Pro" pitchFamily="34" charset="0"/>
              </a:rPr>
              <a:t>miktarları  </a:t>
            </a:r>
            <a:r>
              <a:rPr lang="tr-TR" sz="2000" dirty="0" smtClean="0">
                <a:latin typeface="Myriad Pro" pitchFamily="34" charset="0"/>
              </a:rPr>
              <a:t>güncellenmiştir.</a:t>
            </a:r>
          </a:p>
          <a:p>
            <a:pPr marL="285750" indent="-285750" algn="just" fontAlgn="auto">
              <a:spcBef>
                <a:spcPts val="0"/>
              </a:spcBef>
              <a:spcAft>
                <a:spcPts val="0"/>
              </a:spcAft>
              <a:buFont typeface="Wingdings" pitchFamily="2" charset="2"/>
              <a:buChar char="ü"/>
              <a:defRPr/>
            </a:pPr>
            <a:endParaRPr lang="tr-TR" sz="2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2) Her </a:t>
            </a:r>
            <a:r>
              <a:rPr lang="tr-TR" sz="2000" dirty="0">
                <a:latin typeface="Myriad Pro" pitchFamily="34" charset="0"/>
              </a:rPr>
              <a:t>bir aykırılığın yaptırımı ayrıntılı bir şekilde </a:t>
            </a:r>
            <a:r>
              <a:rPr lang="tr-TR" sz="2000" dirty="0" smtClean="0">
                <a:latin typeface="Myriad Pro" pitchFamily="34" charset="0"/>
              </a:rPr>
              <a:t>belirlenmiştir. </a:t>
            </a:r>
          </a:p>
          <a:p>
            <a:pPr marL="285750" indent="-285750" algn="just" fontAlgn="auto">
              <a:spcBef>
                <a:spcPts val="0"/>
              </a:spcBef>
              <a:spcAft>
                <a:spcPts val="0"/>
              </a:spcAft>
              <a:buFont typeface="Wingdings" pitchFamily="2" charset="2"/>
              <a:buChar char="ü"/>
              <a:defRPr/>
            </a:pPr>
            <a:endParaRPr lang="tr-TR" sz="2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3) Ticari </a:t>
            </a:r>
            <a:r>
              <a:rPr lang="tr-TR" sz="2000" dirty="0">
                <a:latin typeface="Myriad Pro" pitchFamily="34" charset="0"/>
              </a:rPr>
              <a:t>reklam cezalarında </a:t>
            </a:r>
            <a:r>
              <a:rPr lang="tr-TR" sz="2000" dirty="0" smtClean="0">
                <a:latin typeface="Myriad Pro" pitchFamily="34" charset="0"/>
              </a:rPr>
              <a:t>reklamın </a:t>
            </a:r>
            <a:r>
              <a:rPr lang="tr-TR" sz="2000" dirty="0">
                <a:latin typeface="Myriad Pro" pitchFamily="34" charset="0"/>
              </a:rPr>
              <a:t>yayınlandığı mecra türüne göre </a:t>
            </a:r>
            <a:r>
              <a:rPr lang="tr-TR" sz="2000" dirty="0" smtClean="0">
                <a:latin typeface="Myriad Pro" pitchFamily="34" charset="0"/>
              </a:rPr>
              <a:t>farklı </a:t>
            </a:r>
            <a:r>
              <a:rPr lang="tr-TR" sz="2000" dirty="0">
                <a:latin typeface="Myriad Pro" pitchFamily="34" charset="0"/>
              </a:rPr>
              <a:t>cezalar </a:t>
            </a:r>
            <a:r>
              <a:rPr lang="tr-TR" sz="2000" dirty="0" smtClean="0">
                <a:latin typeface="Myriad Pro" pitchFamily="34" charset="0"/>
              </a:rPr>
              <a:t>belirlenmiştir.</a:t>
            </a:r>
            <a:endParaRPr lang="tr-TR" sz="2000" dirty="0">
              <a:latin typeface="Myriad Pro" pitchFamily="34" charset="0"/>
            </a:endParaRPr>
          </a:p>
          <a:p>
            <a:pPr lvl="1" indent="0" algn="just" fontAlgn="auto">
              <a:spcBef>
                <a:spcPts val="0"/>
              </a:spcBef>
              <a:spcAft>
                <a:spcPts val="0"/>
              </a:spcAft>
              <a:defRPr/>
            </a:pPr>
            <a:endParaRPr lang="tr-TR" sz="2000" dirty="0">
              <a:latin typeface="Myriad Pro" pitchFamily="34" charset="0"/>
            </a:endParaRPr>
          </a:p>
          <a:p>
            <a:pPr lvl="1" indent="0" algn="just" fontAlgn="auto">
              <a:spcBef>
                <a:spcPts val="0"/>
              </a:spcBef>
              <a:spcAft>
                <a:spcPts val="0"/>
              </a:spcAft>
              <a:defRPr/>
            </a:pPr>
            <a:r>
              <a:rPr lang="tr-TR" sz="2000" dirty="0">
                <a:latin typeface="Myriad Pro" pitchFamily="34" charset="0"/>
              </a:rPr>
              <a:t>4) Taşra teşkilatınca uygulanacak idari yaptırım kararlarının Valilik tarafından yerine getirileceği düzenlenmiştir.</a:t>
            </a:r>
          </a:p>
          <a:p>
            <a:pPr algn="just" fontAlgn="auto">
              <a:spcBef>
                <a:spcPts val="0"/>
              </a:spcBef>
              <a:spcAft>
                <a:spcPts val="0"/>
              </a:spcAft>
              <a:defRPr/>
            </a:pPr>
            <a:endParaRPr lang="tr-TR" sz="2000" dirty="0">
              <a:latin typeface="Myriad Pro" pitchFamily="34" charset="0"/>
            </a:endParaRPr>
          </a:p>
          <a:p>
            <a:pPr algn="just" fontAlgn="auto">
              <a:spcBef>
                <a:spcPts val="0"/>
              </a:spcBef>
              <a:spcAft>
                <a:spcPts val="0"/>
              </a:spcAft>
              <a:defRPr/>
            </a:pPr>
            <a:endParaRPr lang="tr-TR" dirty="0"/>
          </a:p>
          <a:p>
            <a:pPr algn="just" fontAlgn="auto">
              <a:spcBef>
                <a:spcPts val="0"/>
              </a:spcBef>
              <a:spcAft>
                <a:spcPts val="0"/>
              </a:spcAft>
              <a:defRPr/>
            </a:pPr>
            <a:endParaRPr lang="tr-TR" dirty="0"/>
          </a:p>
        </p:txBody>
      </p:sp>
      <p:sp>
        <p:nvSpPr>
          <p:cNvPr id="90116" name="2 Dikdörtgen"/>
          <p:cNvSpPr>
            <a:spLocks noChangeArrowheads="1"/>
          </p:cNvSpPr>
          <p:nvPr/>
        </p:nvSpPr>
        <p:spPr bwMode="auto">
          <a:xfrm>
            <a:off x="-107950" y="492125"/>
            <a:ext cx="8856663" cy="1117600"/>
          </a:xfrm>
          <a:prstGeom prst="rect">
            <a:avLst/>
          </a:prstGeom>
          <a:noFill/>
          <a:ln w="9525">
            <a:noFill/>
            <a:miter lim="800000"/>
            <a:headEnd/>
            <a:tailEnd/>
          </a:ln>
        </p:spPr>
        <p:txBody>
          <a:bodyPr>
            <a:spAutoFit/>
          </a:bodyPr>
          <a:lstStyle/>
          <a:p>
            <a:pPr lvl="1" algn="ctr">
              <a:spcBef>
                <a:spcPts val="400"/>
              </a:spcBef>
              <a:buClr>
                <a:schemeClr val="tx1"/>
              </a:buClr>
            </a:pPr>
            <a:endParaRPr lang="tr-TR" sz="2000">
              <a:solidFill>
                <a:srgbClr val="0000FF"/>
              </a:solidFill>
              <a:latin typeface="Myriad Pro" pitchFamily="34" charset="0"/>
            </a:endParaRPr>
          </a:p>
          <a:p>
            <a:pPr lvl="1" algn="ctr">
              <a:spcBef>
                <a:spcPts val="400"/>
              </a:spcBef>
              <a:buClr>
                <a:schemeClr val="tx1"/>
              </a:buClr>
            </a:pPr>
            <a:r>
              <a:rPr lang="tr-TR" sz="2000">
                <a:solidFill>
                  <a:srgbClr val="0000FF"/>
                </a:solidFill>
                <a:latin typeface="Myriad Pro" pitchFamily="34" charset="0"/>
              </a:rPr>
              <a:t>VII- TÜKETİCİ HAKLARINI İHLAL EDEN FİİLLER </a:t>
            </a:r>
          </a:p>
          <a:p>
            <a:pPr lvl="1" algn="ctr">
              <a:spcBef>
                <a:spcPts val="400"/>
              </a:spcBef>
              <a:buClr>
                <a:schemeClr val="tx1"/>
              </a:buClr>
            </a:pPr>
            <a:r>
              <a:rPr lang="tr-TR" sz="2000">
                <a:solidFill>
                  <a:srgbClr val="0000FF"/>
                </a:solidFill>
                <a:latin typeface="Myriad Pro" pitchFamily="34" charset="0"/>
              </a:rPr>
              <a:t>İLE İLGİLİ YAPTIRIM DÜZENLEMELERİ</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80054087"/>
              </p:ext>
            </p:extLst>
          </p:nvPr>
        </p:nvGraphicFramePr>
        <p:xfrm>
          <a:off x="683567" y="188641"/>
          <a:ext cx="8191820" cy="6996224"/>
        </p:xfrm>
        <a:graphic>
          <a:graphicData uri="http://schemas.openxmlformats.org/drawingml/2006/table">
            <a:tbl>
              <a:tblPr firstRow="1" bandRow="1">
                <a:tableStyleId>{7DF18680-E054-41AD-8BC1-D1AEF772440D}</a:tableStyleId>
              </a:tblPr>
              <a:tblGrid>
                <a:gridCol w="560378"/>
                <a:gridCol w="2962000"/>
                <a:gridCol w="560378"/>
                <a:gridCol w="4109064"/>
              </a:tblGrid>
              <a:tr h="783391">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tr-TR" sz="1200" u="none" strike="noStrike" kern="1200" cap="none" spc="0" normalizeH="0" baseline="0" noProof="0" dirty="0" smtClean="0">
                          <a:ln>
                            <a:noFill/>
                          </a:ln>
                          <a:effectLst/>
                          <a:uLnTx/>
                          <a:uFillTx/>
                        </a:rPr>
                        <a:t>SIRA NO</a:t>
                      </a:r>
                    </a:p>
                    <a:p>
                      <a:pPr algn="l"/>
                      <a:endParaRPr lang="tr-TR" sz="1200" dirty="0">
                        <a:latin typeface="Cambria" panose="02040503050406030204" pitchFamily="18" charset="0"/>
                      </a:endParaRPr>
                    </a:p>
                  </a:txBody>
                  <a:tcPr marL="91449" marR="91449" marT="45723" marB="45723"/>
                </a:tc>
                <a:tc>
                  <a:txBody>
                    <a:bodyPr/>
                    <a:lstStyle/>
                    <a:p>
                      <a:pPr marL="179388" marR="0" lvl="0" indent="0" algn="l" defTabSz="457200" rtl="0" eaLnBrk="1" fontAlgn="auto" latinLnBrk="0" hangingPunct="1">
                        <a:lnSpc>
                          <a:spcPct val="115000"/>
                        </a:lnSpc>
                        <a:spcBef>
                          <a:spcPts val="0"/>
                        </a:spcBef>
                        <a:spcAft>
                          <a:spcPts val="0"/>
                        </a:spcAft>
                        <a:buClrTx/>
                        <a:buSzTx/>
                        <a:buFontTx/>
                        <a:buNone/>
                        <a:tabLst/>
                        <a:defRPr/>
                      </a:pPr>
                      <a:r>
                        <a:rPr kumimoji="0" lang="tr-TR" sz="1200" u="none" strike="noStrike" kern="1200" cap="none" spc="0" normalizeH="0" baseline="0" noProof="0" dirty="0" smtClean="0">
                          <a:ln>
                            <a:noFill/>
                          </a:ln>
                          <a:effectLst/>
                          <a:uLnTx/>
                          <a:uFillTx/>
                        </a:rPr>
                        <a:t>RESMİ GAZETEDE YAYIMLANANARAK YÜRÜRLÜĞE  GİREN YÖNETMELİKLER</a:t>
                      </a:r>
                      <a:endParaRPr kumimoji="0" lang="tr-TR" sz="1200" b="0" i="0" u="none" strike="noStrike" kern="1200" cap="none" spc="0" normalizeH="0" baseline="0" noProof="0" dirty="0" smtClean="0">
                        <a:ln>
                          <a:noFill/>
                        </a:ln>
                        <a:solidFill>
                          <a:srgbClr val="0000FF"/>
                        </a:solidFill>
                        <a:effectLst/>
                        <a:uLnTx/>
                        <a:uFillTx/>
                        <a:latin typeface="Cambria" panose="02040503050406030204" pitchFamily="18" charset="0"/>
                        <a:ea typeface="Calibri"/>
                        <a:cs typeface="Times New Roman"/>
                      </a:endParaRPr>
                    </a:p>
                  </a:txBody>
                  <a:tcPr marL="91449" marR="91449" marT="45723" marB="45723"/>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tr-TR" sz="1200" u="none" strike="noStrike" kern="1200" cap="none" spc="0" normalizeH="0" baseline="0" noProof="0" dirty="0" smtClean="0">
                          <a:ln>
                            <a:noFill/>
                          </a:ln>
                          <a:effectLst/>
                          <a:uLnTx/>
                          <a:uFillTx/>
                        </a:rPr>
                        <a:t>SIRA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tr-TR" sz="1200" u="none" strike="noStrike" kern="1200" cap="none" spc="0" normalizeH="0" baseline="0" noProof="0" dirty="0" smtClean="0">
                          <a:ln>
                            <a:noFill/>
                          </a:ln>
                          <a:effectLst/>
                          <a:uLnTx/>
                          <a:uFillTx/>
                        </a:rPr>
                        <a:t>NO</a:t>
                      </a:r>
                    </a:p>
                    <a:p>
                      <a:endParaRPr lang="tr-TR" sz="1200" dirty="0">
                        <a:latin typeface="Cambria" panose="02040503050406030204" pitchFamily="18" charset="0"/>
                      </a:endParaRPr>
                    </a:p>
                  </a:txBody>
                  <a:tcPr marL="91449" marR="91449" marT="45723" marB="45723"/>
                </a:tc>
                <a:tc>
                  <a:txBody>
                    <a:bodyPr/>
                    <a:lstStyle/>
                    <a:p>
                      <a:pPr marL="263525" marR="0" lvl="0" indent="0" algn="l" defTabSz="457200" rtl="0" eaLnBrk="1" fontAlgn="auto" latinLnBrk="0" hangingPunct="1">
                        <a:lnSpc>
                          <a:spcPct val="115000"/>
                        </a:lnSpc>
                        <a:spcBef>
                          <a:spcPts val="0"/>
                        </a:spcBef>
                        <a:spcAft>
                          <a:spcPts val="1000"/>
                        </a:spcAft>
                        <a:buClrTx/>
                        <a:buSzTx/>
                        <a:buFontTx/>
                        <a:buNone/>
                        <a:tabLst/>
                        <a:defRPr/>
                      </a:pPr>
                      <a:r>
                        <a:rPr kumimoji="0" lang="tr-TR" sz="1200" u="none" strike="noStrike" kern="1200" cap="none" spc="0" normalizeH="0" baseline="0" noProof="0" dirty="0" smtClean="0">
                          <a:ln>
                            <a:noFill/>
                          </a:ln>
                          <a:effectLst/>
                          <a:uLnTx/>
                          <a:uFillTx/>
                        </a:rPr>
                        <a:t> GÖRÜŞE AÇILAN VE GÖRÜŞ DEĞERLENDİRME AŞAMASINDA OLAN YÖNETMELİKLER</a:t>
                      </a:r>
                    </a:p>
                    <a:p>
                      <a:endParaRPr lang="tr-TR" sz="1200" dirty="0">
                        <a:latin typeface="Cambria" panose="02040503050406030204" pitchFamily="18" charset="0"/>
                      </a:endParaRPr>
                    </a:p>
                  </a:txBody>
                  <a:tcPr marL="91449" marR="91449" marT="45723" marB="45723"/>
                </a:tc>
              </a:tr>
              <a:tr h="504867">
                <a:tc>
                  <a:txBody>
                    <a:bodyPr/>
                    <a:lstStyle/>
                    <a:p>
                      <a:r>
                        <a:rPr lang="tr-TR" sz="1200" dirty="0" smtClean="0"/>
                        <a:t>1</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Süreli Yayın Kuruluşlarınca Düzenlenen Promosyon Uygulamalarına İlişkin Yönetmelik</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1</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tr-TR" sz="1200" kern="1200" dirty="0" smtClean="0"/>
                        <a:t>Taksitle Satış Yönetmeliği</a:t>
                      </a:r>
                      <a:endParaRPr lang="tr-TR" sz="1200" kern="1200" dirty="0" smtClean="0">
                        <a:solidFill>
                          <a:srgbClr val="000000"/>
                        </a:solidFill>
                        <a:latin typeface="Cambria" panose="02040503050406030204" pitchFamily="18" charset="0"/>
                        <a:ea typeface="Calibri"/>
                        <a:cs typeface="Times New Roman"/>
                      </a:endParaRPr>
                    </a:p>
                    <a:p>
                      <a:pPr>
                        <a:lnSpc>
                          <a:spcPct val="115000"/>
                        </a:lnSpc>
                        <a:spcAft>
                          <a:spcPts val="1000"/>
                        </a:spcAft>
                      </a:pPr>
                      <a:endParaRPr lang="tr-TR" sz="1200" kern="1200" dirty="0">
                        <a:solidFill>
                          <a:srgbClr val="000000"/>
                        </a:solidFill>
                        <a:latin typeface="Cambria" panose="02040503050406030204" pitchFamily="18" charset="0"/>
                        <a:ea typeface="Calibri"/>
                        <a:cs typeface="Times New Roman"/>
                      </a:endParaRPr>
                    </a:p>
                  </a:txBody>
                  <a:tcPr marL="38968" marR="38968" marT="0" marB="0"/>
                </a:tc>
              </a:tr>
              <a:tr h="261457">
                <a:tc>
                  <a:txBody>
                    <a:bodyPr/>
                    <a:lstStyle/>
                    <a:p>
                      <a:r>
                        <a:rPr lang="tr-TR" sz="1200" dirty="0" smtClean="0"/>
                        <a:t>2</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a:t>Reklam Kurulu Yönetmeliği</a:t>
                      </a:r>
                      <a:endParaRPr lang="tr-TR" sz="1200">
                        <a:latin typeface="Cambria" panose="02040503050406030204" pitchFamily="18" charset="0"/>
                        <a:ea typeface="Calibri"/>
                        <a:cs typeface="Times New Roman"/>
                      </a:endParaRPr>
                    </a:p>
                  </a:txBody>
                  <a:tcPr marL="38968" marR="38968" marT="0" marB="0"/>
                </a:tc>
                <a:tc>
                  <a:txBody>
                    <a:bodyPr/>
                    <a:lstStyle/>
                    <a:p>
                      <a:r>
                        <a:rPr lang="tr-TR" sz="1200" dirty="0" smtClean="0"/>
                        <a:t>2</a:t>
                      </a:r>
                      <a:endParaRPr lang="tr-TR" sz="1200" dirty="0">
                        <a:latin typeface="Cambria" panose="02040503050406030204" pitchFamily="18" charset="0"/>
                      </a:endParaRPr>
                    </a:p>
                  </a:txBody>
                  <a:tcPr marL="91449" marR="91449" marT="45723" marB="45723"/>
                </a:tc>
                <a:tc>
                  <a:txBody>
                    <a:bodyPr/>
                    <a:lstStyle/>
                    <a:p>
                      <a:pPr marL="457200" marR="0" indent="-457200" algn="l" defTabSz="457200" rtl="0" eaLnBrk="1" fontAlgn="auto" latinLnBrk="0" hangingPunct="1">
                        <a:lnSpc>
                          <a:spcPct val="115000"/>
                        </a:lnSpc>
                        <a:spcBef>
                          <a:spcPts val="0"/>
                        </a:spcBef>
                        <a:spcAft>
                          <a:spcPts val="1000"/>
                        </a:spcAft>
                        <a:buClrTx/>
                        <a:buSzTx/>
                        <a:buFontTx/>
                        <a:buNone/>
                        <a:tabLst/>
                        <a:defRPr/>
                      </a:pPr>
                      <a:r>
                        <a:rPr lang="tr-TR" sz="1200" dirty="0" smtClean="0"/>
                        <a:t>İşyeri Dışında Kurulan Sözleşmeler Yönetmeliği</a:t>
                      </a:r>
                      <a:endParaRPr lang="tr-TR" sz="1200" dirty="0" smtClean="0">
                        <a:latin typeface="Cambria" panose="02040503050406030204" pitchFamily="18" charset="0"/>
                        <a:ea typeface="Calibri"/>
                        <a:cs typeface="Times New Roman"/>
                      </a:endParaRPr>
                    </a:p>
                  </a:txBody>
                  <a:tcPr marL="38968" marR="38968" marT="0" marB="0"/>
                </a:tc>
              </a:tr>
              <a:tr h="388001">
                <a:tc>
                  <a:txBody>
                    <a:bodyPr/>
                    <a:lstStyle/>
                    <a:p>
                      <a:r>
                        <a:rPr lang="tr-TR" sz="1200" dirty="0" smtClean="0"/>
                        <a:t>3</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Tüketici Sözleşmelerindeki Haksız Şartlar Hakkında Yönetmelik</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3</a:t>
                      </a:r>
                      <a:endParaRPr lang="tr-TR" sz="1200" dirty="0">
                        <a:latin typeface="Cambria" panose="02040503050406030204" pitchFamily="18" charset="0"/>
                      </a:endParaRPr>
                    </a:p>
                  </a:txBody>
                  <a:tcPr marL="91449" marR="91449" marT="45723" marB="45723"/>
                </a:tc>
                <a:tc>
                  <a:txBody>
                    <a:bodyPr/>
                    <a:lstStyle/>
                    <a:p>
                      <a:pPr marL="0" indent="0" algn="l">
                        <a:lnSpc>
                          <a:spcPct val="115000"/>
                        </a:lnSpc>
                        <a:spcAft>
                          <a:spcPts val="1000"/>
                        </a:spcAft>
                      </a:pPr>
                      <a:r>
                        <a:rPr lang="tr-TR" sz="1200" dirty="0">
                          <a:solidFill>
                            <a:srgbClr val="FF0000"/>
                          </a:solidFill>
                        </a:rPr>
                        <a:t>Finansal Hizmetlere İlişkin Mesafeli </a:t>
                      </a:r>
                      <a:r>
                        <a:rPr lang="tr-TR" sz="1200" dirty="0" smtClean="0">
                          <a:solidFill>
                            <a:srgbClr val="FF0000"/>
                          </a:solidFill>
                        </a:rPr>
                        <a:t>Sözleşmeler</a:t>
                      </a:r>
                      <a:r>
                        <a:rPr lang="tr-TR" sz="1200" baseline="0" dirty="0" smtClean="0">
                          <a:solidFill>
                            <a:srgbClr val="FF0000"/>
                          </a:solidFill>
                        </a:rPr>
                        <a:t> </a:t>
                      </a:r>
                      <a:r>
                        <a:rPr lang="tr-TR" sz="1200" dirty="0" smtClean="0">
                          <a:solidFill>
                            <a:srgbClr val="FF0000"/>
                          </a:solidFill>
                        </a:rPr>
                        <a:t>Yönetmeliği</a:t>
                      </a:r>
                      <a:endParaRPr lang="tr-TR" sz="1200" dirty="0">
                        <a:solidFill>
                          <a:srgbClr val="FF0000"/>
                        </a:solidFill>
                        <a:latin typeface="Cambria" panose="02040503050406030204" pitchFamily="18" charset="0"/>
                        <a:ea typeface="Calibri"/>
                        <a:cs typeface="Times New Roman"/>
                      </a:endParaRPr>
                    </a:p>
                  </a:txBody>
                  <a:tcPr marL="38968" marR="38968" marT="0" marB="0"/>
                </a:tc>
              </a:tr>
              <a:tr h="261457">
                <a:tc>
                  <a:txBody>
                    <a:bodyPr/>
                    <a:lstStyle/>
                    <a:p>
                      <a:r>
                        <a:rPr lang="tr-TR" sz="1200" dirty="0" smtClean="0"/>
                        <a:t>4</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Tüketici Ödülleri Yönetmeliği  </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4</a:t>
                      </a:r>
                      <a:endParaRPr lang="tr-TR" sz="1200" dirty="0">
                        <a:latin typeface="Cambria" panose="02040503050406030204" pitchFamily="18" charset="0"/>
                      </a:endParaRPr>
                    </a:p>
                  </a:txBody>
                  <a:tcPr marL="91449" marR="91449" marT="45723" marB="45723"/>
                </a:tc>
                <a:tc>
                  <a:txBody>
                    <a:bodyPr/>
                    <a:lstStyle/>
                    <a:p>
                      <a:pPr marL="457200" indent="-457200" algn="l">
                        <a:lnSpc>
                          <a:spcPct val="115000"/>
                        </a:lnSpc>
                        <a:spcAft>
                          <a:spcPts val="1000"/>
                        </a:spcAft>
                      </a:pPr>
                      <a:r>
                        <a:rPr lang="tr-TR" sz="1200" dirty="0"/>
                        <a:t>Paket Tur Yönetmeliği                        </a:t>
                      </a:r>
                      <a:endParaRPr lang="tr-TR" sz="1200" dirty="0">
                        <a:latin typeface="Cambria" panose="02040503050406030204" pitchFamily="18" charset="0"/>
                        <a:ea typeface="Calibri"/>
                        <a:cs typeface="Times New Roman"/>
                      </a:endParaRPr>
                    </a:p>
                  </a:txBody>
                  <a:tcPr marL="38968" marR="38968" marT="0" marB="0"/>
                </a:tc>
              </a:tr>
              <a:tr h="261457">
                <a:tc>
                  <a:txBody>
                    <a:bodyPr/>
                    <a:lstStyle/>
                    <a:p>
                      <a:r>
                        <a:rPr lang="tr-TR" sz="1200" dirty="0" smtClean="0"/>
                        <a:t>5</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Tüketici Konseyi Yönetmeliği</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5</a:t>
                      </a:r>
                      <a:endParaRPr lang="tr-TR" sz="1200" dirty="0">
                        <a:latin typeface="Cambria" panose="02040503050406030204" pitchFamily="18" charset="0"/>
                      </a:endParaRPr>
                    </a:p>
                  </a:txBody>
                  <a:tcPr marL="91449" marR="91449" marT="45723" marB="45723"/>
                </a:tc>
                <a:tc>
                  <a:txBody>
                    <a:bodyPr/>
                    <a:lstStyle/>
                    <a:p>
                      <a:pPr algn="l">
                        <a:lnSpc>
                          <a:spcPct val="115000"/>
                        </a:lnSpc>
                        <a:spcAft>
                          <a:spcPts val="1000"/>
                        </a:spcAft>
                      </a:pPr>
                      <a:r>
                        <a:rPr lang="tr-TR" sz="1200" dirty="0"/>
                        <a:t>Devre Tatil Yönetmeliği               </a:t>
                      </a:r>
                      <a:endParaRPr lang="tr-TR" sz="1200" dirty="0">
                        <a:latin typeface="Cambria" panose="02040503050406030204" pitchFamily="18" charset="0"/>
                        <a:ea typeface="Calibri"/>
                        <a:cs typeface="Times New Roman"/>
                      </a:endParaRPr>
                    </a:p>
                  </a:txBody>
                  <a:tcPr marL="38968" marR="38968" marT="0" marB="0"/>
                </a:tc>
              </a:tr>
              <a:tr h="261457">
                <a:tc>
                  <a:txBody>
                    <a:bodyPr/>
                    <a:lstStyle/>
                    <a:p>
                      <a:r>
                        <a:rPr lang="tr-TR" sz="1200" dirty="0" smtClean="0"/>
                        <a:t>6</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Tanıtma ve Kullanma Kılavuzu Yönetmeliği</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6</a:t>
                      </a:r>
                      <a:endParaRPr lang="tr-TR" sz="1200" dirty="0">
                        <a:latin typeface="Cambria" panose="02040503050406030204" pitchFamily="18" charset="0"/>
                      </a:endParaRPr>
                    </a:p>
                  </a:txBody>
                  <a:tcPr marL="91449" marR="91449" marT="45723" marB="45723"/>
                </a:tc>
                <a:tc>
                  <a:txBody>
                    <a:bodyPr/>
                    <a:lstStyle/>
                    <a:p>
                      <a:pPr algn="l">
                        <a:lnSpc>
                          <a:spcPct val="115000"/>
                        </a:lnSpc>
                        <a:spcAft>
                          <a:spcPts val="1000"/>
                        </a:spcAft>
                      </a:pPr>
                      <a:r>
                        <a:rPr lang="tr-TR" sz="1200" dirty="0">
                          <a:solidFill>
                            <a:srgbClr val="FF0000"/>
                          </a:solidFill>
                        </a:rPr>
                        <a:t>Tüketici Kredisi Sözleşmeleri Yönetmeliği</a:t>
                      </a:r>
                      <a:endParaRPr lang="tr-TR" sz="1200" dirty="0">
                        <a:solidFill>
                          <a:srgbClr val="FF0000"/>
                        </a:solidFill>
                        <a:latin typeface="Cambria" panose="02040503050406030204" pitchFamily="18" charset="0"/>
                        <a:ea typeface="Calibri"/>
                        <a:cs typeface="Times New Roman"/>
                      </a:endParaRPr>
                    </a:p>
                  </a:txBody>
                  <a:tcPr marL="38968" marR="38968" marT="0" marB="0"/>
                </a:tc>
              </a:tr>
              <a:tr h="261457">
                <a:tc>
                  <a:txBody>
                    <a:bodyPr/>
                    <a:lstStyle/>
                    <a:p>
                      <a:r>
                        <a:rPr lang="tr-TR" sz="1200" dirty="0" smtClean="0"/>
                        <a:t>7</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Fiyat Etiketi Yönetmeliği</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7</a:t>
                      </a:r>
                      <a:endParaRPr lang="tr-TR" sz="1200" dirty="0">
                        <a:latin typeface="Cambria" panose="02040503050406030204" pitchFamily="18" charset="0"/>
                      </a:endParaRPr>
                    </a:p>
                  </a:txBody>
                  <a:tcPr marL="91449" marR="91449" marT="45723" marB="45723"/>
                </a:tc>
                <a:tc>
                  <a:txBody>
                    <a:bodyPr/>
                    <a:lstStyle/>
                    <a:p>
                      <a:pPr marL="457200" indent="-457200" algn="l">
                        <a:lnSpc>
                          <a:spcPct val="115000"/>
                        </a:lnSpc>
                        <a:spcAft>
                          <a:spcPts val="1000"/>
                        </a:spcAft>
                      </a:pPr>
                      <a:r>
                        <a:rPr lang="tr-TR" sz="1200" dirty="0"/>
                        <a:t>Reklam ve Haksız Ticari Uygulamalar Yönetmeliği</a:t>
                      </a:r>
                      <a:endParaRPr lang="tr-TR" sz="1200" dirty="0">
                        <a:latin typeface="Cambria" panose="02040503050406030204" pitchFamily="18" charset="0"/>
                        <a:ea typeface="Calibri"/>
                        <a:cs typeface="Times New Roman"/>
                      </a:endParaRPr>
                    </a:p>
                  </a:txBody>
                  <a:tcPr marL="38968" marR="38968" marT="0" marB="0"/>
                </a:tc>
              </a:tr>
              <a:tr h="261457">
                <a:tc>
                  <a:txBody>
                    <a:bodyPr/>
                    <a:lstStyle/>
                    <a:p>
                      <a:r>
                        <a:rPr lang="tr-TR" sz="1200" dirty="0" smtClean="0"/>
                        <a:t>8</a:t>
                      </a:r>
                      <a:endParaRPr lang="tr-TR" sz="1200" dirty="0">
                        <a:latin typeface="Cambria" panose="02040503050406030204" pitchFamily="18" charset="0"/>
                      </a:endParaRPr>
                    </a:p>
                  </a:txBody>
                  <a:tcPr marL="91449" marR="91449" marT="45723" marB="45723"/>
                </a:tc>
                <a:tc>
                  <a:txBody>
                    <a:bodyPr/>
                    <a:lstStyle/>
                    <a:p>
                      <a:pPr>
                        <a:lnSpc>
                          <a:spcPct val="115000"/>
                        </a:lnSpc>
                        <a:spcAft>
                          <a:spcPts val="1000"/>
                        </a:spcAft>
                      </a:pPr>
                      <a:r>
                        <a:rPr lang="tr-TR" sz="1200" dirty="0"/>
                        <a:t>Garanti Belgesi Yönetmeliği</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8</a:t>
                      </a:r>
                      <a:endParaRPr lang="tr-TR" sz="1200" dirty="0">
                        <a:latin typeface="Cambria" panose="02040503050406030204" pitchFamily="18" charset="0"/>
                      </a:endParaRPr>
                    </a:p>
                  </a:txBody>
                  <a:tcPr marL="91449" marR="91449" marT="45723" marB="45723"/>
                </a:tc>
                <a:tc>
                  <a:txBody>
                    <a:bodyPr/>
                    <a:lstStyle/>
                    <a:p>
                      <a:pPr marL="457200" indent="-457200" algn="l">
                        <a:lnSpc>
                          <a:spcPct val="115000"/>
                        </a:lnSpc>
                        <a:spcAft>
                          <a:spcPts val="1000"/>
                        </a:spcAft>
                      </a:pPr>
                      <a:r>
                        <a:rPr lang="tr-TR" sz="1200" dirty="0"/>
                        <a:t>Abonelik Sözleşmeleri Yönetmeliği</a:t>
                      </a:r>
                      <a:endParaRPr lang="tr-TR" sz="1200" dirty="0">
                        <a:latin typeface="Cambria" panose="02040503050406030204" pitchFamily="18" charset="0"/>
                        <a:ea typeface="Calibri"/>
                        <a:cs typeface="Times New Roman"/>
                      </a:endParaRPr>
                    </a:p>
                  </a:txBody>
                  <a:tcPr marL="38968" marR="38968" marT="0" marB="0"/>
                </a:tc>
              </a:tr>
              <a:tr h="261457">
                <a:tc>
                  <a:txBody>
                    <a:bodyPr/>
                    <a:lstStyle/>
                    <a:p>
                      <a:r>
                        <a:rPr lang="tr-TR" sz="1200" dirty="0" smtClean="0"/>
                        <a:t>9</a:t>
                      </a:r>
                      <a:endParaRPr lang="tr-TR" sz="1200" dirty="0">
                        <a:latin typeface="Cambria" panose="02040503050406030204" pitchFamily="18" charset="0"/>
                      </a:endParaRPr>
                    </a:p>
                  </a:txBody>
                  <a:tcPr marL="91449" marR="91449" marT="45723" marB="45723"/>
                </a:tc>
                <a:tc>
                  <a:txBody>
                    <a:bodyPr/>
                    <a:lstStyle/>
                    <a:p>
                      <a:pPr marL="0" indent="0" algn="l">
                        <a:lnSpc>
                          <a:spcPct val="115000"/>
                        </a:lnSpc>
                        <a:spcAft>
                          <a:spcPts val="0"/>
                        </a:spcAft>
                      </a:pPr>
                      <a:r>
                        <a:rPr lang="tr-TR" sz="1200" dirty="0"/>
                        <a:t>Satış Sonrası Hizmetler Yönetmeliği</a:t>
                      </a: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t>9</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dirty="0" smtClean="0">
                          <a:solidFill>
                            <a:srgbClr val="FF0000"/>
                          </a:solidFill>
                        </a:rPr>
                        <a:t>Konut Finansmanı Sözleşmeleri Yönetmeliği*</a:t>
                      </a:r>
                      <a:endParaRPr lang="tr-TR" sz="1200" dirty="0" smtClean="0">
                        <a:solidFill>
                          <a:srgbClr val="FF0000"/>
                        </a:solidFill>
                        <a:latin typeface="Cambria" panose="02040503050406030204" pitchFamily="18" charset="0"/>
                        <a:ea typeface="Calibri"/>
                        <a:cs typeface="Times New Roman"/>
                      </a:endParaRPr>
                    </a:p>
                  </a:txBody>
                  <a:tcPr marL="38968" marR="38968" marT="0" marB="0"/>
                </a:tc>
              </a:tr>
              <a:tr h="504867">
                <a:tc>
                  <a:txBody>
                    <a:bodyPr/>
                    <a:lstStyle/>
                    <a:p>
                      <a:r>
                        <a:rPr lang="tr-TR" sz="1200" dirty="0" smtClean="0">
                          <a:latin typeface="Cambria" panose="02040503050406030204" pitchFamily="18" charset="0"/>
                        </a:rPr>
                        <a:t>10</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tr-TR" sz="1200" dirty="0" smtClean="0"/>
                        <a:t>Reklam Konseyi Yönetmeliği*</a:t>
                      </a:r>
                      <a:endParaRPr lang="tr-TR" sz="1200" dirty="0" smtClean="0">
                        <a:latin typeface="Cambria" panose="02040503050406030204" pitchFamily="18" charset="0"/>
                        <a:ea typeface="Calibri"/>
                        <a:cs typeface="Times New Roman"/>
                      </a:endParaRPr>
                    </a:p>
                    <a:p>
                      <a:pPr>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c>
                  <a:txBody>
                    <a:bodyPr/>
                    <a:lstStyle/>
                    <a:p>
                      <a:endParaRPr lang="tr-TR" sz="1200" dirty="0">
                        <a:latin typeface="Cambria" panose="02040503050406030204" pitchFamily="18" charset="0"/>
                      </a:endParaRPr>
                    </a:p>
                  </a:txBody>
                  <a:tcPr marL="91449" marR="91449" marT="45723" marB="45723"/>
                </a:tc>
                <a:tc>
                  <a:txBody>
                    <a:bodyPr/>
                    <a:lstStyle/>
                    <a:p>
                      <a:endParaRPr lang="tr-TR" dirty="0"/>
                    </a:p>
                  </a:txBody>
                  <a:tcPr marL="38968" marR="38968" marT="0" marB="0"/>
                </a:tc>
              </a:tr>
              <a:tr h="504867">
                <a:tc>
                  <a:txBody>
                    <a:bodyPr/>
                    <a:lstStyle/>
                    <a:p>
                      <a:r>
                        <a:rPr lang="tr-TR" sz="1200" dirty="0" smtClean="0">
                          <a:latin typeface="Cambria" panose="02040503050406030204" pitchFamily="18" charset="0"/>
                        </a:rPr>
                        <a:t>11</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tr-TR" sz="1200" kern="1200" dirty="0" smtClean="0"/>
                        <a:t>Raportör Yönetmeliği</a:t>
                      </a:r>
                      <a:endParaRPr lang="tr-TR" sz="1200" kern="1200" dirty="0" smtClean="0">
                        <a:solidFill>
                          <a:srgbClr val="000000"/>
                        </a:solidFill>
                        <a:latin typeface="Cambria" panose="02040503050406030204" pitchFamily="18" charset="0"/>
                        <a:ea typeface="Calibri"/>
                        <a:cs typeface="Times New Roman"/>
                      </a:endParaRPr>
                    </a:p>
                    <a:p>
                      <a:pPr>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c>
                  <a:txBody>
                    <a:bodyPr/>
                    <a:lstStyle/>
                    <a:p>
                      <a:endParaRPr lang="tr-TR" sz="1200" dirty="0">
                        <a:latin typeface="Cambria" panose="02040503050406030204" pitchFamily="18" charset="0"/>
                      </a:endParaRPr>
                    </a:p>
                  </a:txBody>
                  <a:tcPr marL="91449" marR="91449" marT="45723" marB="45723"/>
                </a:tc>
                <a:tc>
                  <a:txBody>
                    <a:bodyPr/>
                    <a:lstStyle/>
                    <a:p>
                      <a:endParaRPr lang="tr-TR" dirty="0"/>
                    </a:p>
                  </a:txBody>
                  <a:tcPr marL="38968" marR="38968" marT="0" marB="0"/>
                </a:tc>
              </a:tr>
              <a:tr h="705313">
                <a:tc>
                  <a:txBody>
                    <a:bodyPr/>
                    <a:lstStyle/>
                    <a:p>
                      <a:r>
                        <a:rPr lang="tr-TR" sz="1200" dirty="0" smtClean="0">
                          <a:latin typeface="Cambria" panose="02040503050406030204" pitchFamily="18" charset="0"/>
                        </a:rPr>
                        <a:t>12</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tr-TR" sz="1200" dirty="0" smtClean="0"/>
                        <a:t>Ön ödemeli Konut Satışı Sözleşmeleri Yönetmeliği</a:t>
                      </a:r>
                      <a:endParaRPr lang="tr-TR" sz="1200" dirty="0" smtClean="0">
                        <a:latin typeface="Cambria" panose="02040503050406030204" pitchFamily="18" charset="0"/>
                        <a:ea typeface="Calibri"/>
                        <a:cs typeface="Times New Roman"/>
                      </a:endParaRPr>
                    </a:p>
                    <a:p>
                      <a:pPr>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c>
                  <a:txBody>
                    <a:bodyPr/>
                    <a:lstStyle/>
                    <a:p>
                      <a:endParaRPr lang="tr-TR" sz="1200" dirty="0">
                        <a:latin typeface="Cambria" panose="02040503050406030204" pitchFamily="18" charset="0"/>
                      </a:endParaRPr>
                    </a:p>
                  </a:txBody>
                  <a:tcPr marL="91449" marR="91449" marT="45723" marB="45723"/>
                </a:tc>
                <a:tc>
                  <a:txBody>
                    <a:bodyPr/>
                    <a:lstStyle/>
                    <a:p>
                      <a:endParaRPr lang="tr-TR" dirty="0"/>
                    </a:p>
                  </a:txBody>
                  <a:tcPr marL="38968" marR="38968" marT="0" marB="0"/>
                </a:tc>
              </a:tr>
              <a:tr h="504867">
                <a:tc>
                  <a:txBody>
                    <a:bodyPr/>
                    <a:lstStyle/>
                    <a:p>
                      <a:r>
                        <a:rPr lang="tr-TR" sz="1200" dirty="0" smtClean="0">
                          <a:latin typeface="Cambria" panose="02040503050406030204" pitchFamily="18" charset="0"/>
                        </a:rPr>
                        <a:t>13</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tr-TR" sz="1200" dirty="0" smtClean="0"/>
                        <a:t>Tüketici Hakem Heyetleri Yönetmeliği  </a:t>
                      </a:r>
                      <a:endParaRPr lang="tr-TR" sz="1200" dirty="0" smtClean="0">
                        <a:latin typeface="Cambria" panose="02040503050406030204" pitchFamily="18" charset="0"/>
                        <a:ea typeface="Calibri"/>
                        <a:cs typeface="Times New Roman"/>
                      </a:endParaRPr>
                    </a:p>
                    <a:p>
                      <a:pPr>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c>
                  <a:txBody>
                    <a:bodyPr/>
                    <a:lstStyle/>
                    <a:p>
                      <a:endParaRPr lang="tr-TR" sz="1200" dirty="0">
                        <a:latin typeface="Cambria" panose="02040503050406030204" pitchFamily="18" charset="0"/>
                      </a:endParaRPr>
                    </a:p>
                  </a:txBody>
                  <a:tcPr marL="91449" marR="91449" marT="45723" marB="45723"/>
                </a:tc>
                <a:tc>
                  <a:txBody>
                    <a:bodyPr/>
                    <a:lstStyle/>
                    <a:p>
                      <a:pPr marL="457200" indent="-457200" algn="l">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r>
              <a:tr h="826355">
                <a:tc>
                  <a:txBody>
                    <a:bodyPr/>
                    <a:lstStyle/>
                    <a:p>
                      <a:r>
                        <a:rPr lang="tr-TR" sz="1200" dirty="0" smtClean="0">
                          <a:latin typeface="Cambria" panose="02040503050406030204" pitchFamily="18" charset="0"/>
                        </a:rPr>
                        <a:t>14</a:t>
                      </a:r>
                      <a:endParaRPr lang="tr-TR" sz="1200" dirty="0">
                        <a:latin typeface="Cambria" panose="02040503050406030204" pitchFamily="18" charset="0"/>
                      </a:endParaRPr>
                    </a:p>
                  </a:txBody>
                  <a:tcPr marL="91449" marR="91449" marT="45723" marB="45723"/>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tr-TR" sz="1200" dirty="0" smtClean="0"/>
                        <a:t>Mesafeli Satış Yönetmeliği</a:t>
                      </a:r>
                      <a:endParaRPr lang="tr-TR" sz="1200" dirty="0" smtClean="0">
                        <a:latin typeface="Cambria" panose="02040503050406030204" pitchFamily="18" charset="0"/>
                        <a:ea typeface="Calibri"/>
                        <a:cs typeface="Times New Roman"/>
                      </a:endParaRPr>
                    </a:p>
                    <a:p>
                      <a:pPr marL="0" indent="0" algn="l">
                        <a:lnSpc>
                          <a:spcPct val="115000"/>
                        </a:lnSpc>
                        <a:spcAft>
                          <a:spcPts val="0"/>
                        </a:spcAft>
                      </a:pPr>
                      <a:endParaRPr lang="tr-TR" sz="1200" dirty="0">
                        <a:latin typeface="Cambria" panose="02040503050406030204" pitchFamily="18" charset="0"/>
                        <a:ea typeface="Calibri"/>
                        <a:cs typeface="Times New Roman"/>
                      </a:endParaRPr>
                    </a:p>
                  </a:txBody>
                  <a:tcPr marL="38968" marR="38968" marT="0" marB="0"/>
                </a:tc>
                <a:tc>
                  <a:txBody>
                    <a:bodyPr/>
                    <a:lstStyle/>
                    <a:p>
                      <a:r>
                        <a:rPr lang="tr-TR" sz="1200" dirty="0" smtClean="0">
                          <a:latin typeface="Cambria" panose="02040503050406030204" pitchFamily="18" charset="0"/>
                        </a:rPr>
                        <a:t>15</a:t>
                      </a:r>
                      <a:endParaRPr lang="tr-TR" sz="1200" dirty="0">
                        <a:latin typeface="Cambria" panose="02040503050406030204" pitchFamily="18" charset="0"/>
                      </a:endParaRPr>
                    </a:p>
                  </a:txBody>
                  <a:tcPr marL="91449" marR="91449" marT="45723" marB="45723"/>
                </a:tc>
                <a:tc>
                  <a:txBody>
                    <a:bodyPr/>
                    <a:lstStyle/>
                    <a:p>
                      <a:pPr marL="457200" indent="-457200" algn="l">
                        <a:lnSpc>
                          <a:spcPct val="115000"/>
                        </a:lnSpc>
                        <a:spcAft>
                          <a:spcPts val="1000"/>
                        </a:spcAft>
                      </a:pPr>
                      <a:r>
                        <a:rPr lang="tr-TR" sz="1200" dirty="0" smtClean="0">
                          <a:latin typeface="Cambria" panose="02040503050406030204" pitchFamily="18" charset="0"/>
                          <a:ea typeface="Calibri"/>
                          <a:cs typeface="Times New Roman"/>
                        </a:rPr>
                        <a:t>Finansal Tüketicilerden Alınacak Ücretlere İlişkin </a:t>
                      </a:r>
                      <a:r>
                        <a:rPr lang="tr-TR" sz="1200" dirty="0" err="1" smtClean="0">
                          <a:latin typeface="Cambria" panose="02040503050406030204" pitchFamily="18" charset="0"/>
                          <a:ea typeface="Calibri"/>
                          <a:cs typeface="Times New Roman"/>
                        </a:rPr>
                        <a:t>Usûl</a:t>
                      </a:r>
                      <a:endParaRPr lang="tr-TR" sz="1200" dirty="0" smtClean="0">
                        <a:latin typeface="Cambria" panose="02040503050406030204" pitchFamily="18" charset="0"/>
                        <a:ea typeface="Calibri"/>
                        <a:cs typeface="Times New Roman"/>
                      </a:endParaRPr>
                    </a:p>
                    <a:p>
                      <a:pPr marL="457200" indent="-457200" algn="l">
                        <a:lnSpc>
                          <a:spcPct val="115000"/>
                        </a:lnSpc>
                        <a:spcAft>
                          <a:spcPts val="1000"/>
                        </a:spcAft>
                      </a:pPr>
                      <a:r>
                        <a:rPr lang="tr-TR" sz="1200" dirty="0" smtClean="0">
                          <a:latin typeface="Cambria" panose="02040503050406030204" pitchFamily="18" charset="0"/>
                          <a:ea typeface="Calibri"/>
                          <a:cs typeface="Times New Roman"/>
                        </a:rPr>
                        <a:t>ve Esaslar Hakkında Yönetmelik</a:t>
                      </a:r>
                    </a:p>
                    <a:p>
                      <a:pPr marL="457200" indent="-457200" algn="l">
                        <a:lnSpc>
                          <a:spcPct val="115000"/>
                        </a:lnSpc>
                        <a:spcAft>
                          <a:spcPts val="1000"/>
                        </a:spcAft>
                      </a:pPr>
                      <a:endParaRPr lang="tr-TR" sz="1200" dirty="0">
                        <a:latin typeface="Cambria" panose="02040503050406030204" pitchFamily="18" charset="0"/>
                        <a:ea typeface="Calibri"/>
                        <a:cs typeface="Times New Roman"/>
                      </a:endParaRPr>
                    </a:p>
                  </a:txBody>
                  <a:tcPr marL="38968" marR="38968" marT="0" marB="0"/>
                </a:tc>
              </a:tr>
            </a:tbl>
          </a:graphicData>
        </a:graphic>
      </p:graphicFrame>
    </p:spTree>
    <p:extLst>
      <p:ext uri="{BB962C8B-B14F-4D97-AF65-F5344CB8AC3E}">
        <p14:creationId xmlns:p14="http://schemas.microsoft.com/office/powerpoint/2010/main" val="2042159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03350" y="5600700"/>
            <a:ext cx="61214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eaLnBrk="0" fontAlgn="auto" hangingPunct="0">
              <a:spcBef>
                <a:spcPts val="0"/>
              </a:spcBef>
              <a:spcAft>
                <a:spcPts val="0"/>
              </a:spcAft>
              <a:defRPr/>
            </a:pPr>
            <a:r>
              <a:rPr lang="tr-TR" sz="4000" b="1" dirty="0" smtClean="0">
                <a:solidFill>
                  <a:srgbClr val="0000FF"/>
                </a:solidFill>
                <a:effectLst>
                  <a:outerShdw blurRad="38100" dist="38100" dir="2700000" algn="tl">
                    <a:srgbClr val="000000">
                      <a:alpha val="43137"/>
                    </a:srgbClr>
                  </a:outerShdw>
                </a:effectLst>
                <a:latin typeface="Myriad Pro" pitchFamily="34" charset="0"/>
                <a:cs typeface="Times New Roman" pitchFamily="18" charset="0"/>
              </a:rPr>
              <a:t>TEŞEKKÜRLER… </a:t>
            </a:r>
            <a:endParaRPr lang="en-US" sz="4000" b="1" dirty="0">
              <a:solidFill>
                <a:srgbClr val="0000FF"/>
              </a:solidFill>
              <a:effectLst>
                <a:outerShdw blurRad="38100" dist="38100" dir="2700000" algn="tl">
                  <a:srgbClr val="000000">
                    <a:alpha val="43137"/>
                  </a:srgbClr>
                </a:outerShdw>
              </a:effectLst>
              <a:latin typeface="Myriad Pro" pitchFamily="34" charset="0"/>
              <a:cs typeface="Times New Roman" pitchFamily="18" charset="0"/>
            </a:endParaRPr>
          </a:p>
        </p:txBody>
      </p:sp>
      <p:sp>
        <p:nvSpPr>
          <p:cNvPr id="2" name="Oval 1"/>
          <p:cNvSpPr/>
          <p:nvPr/>
        </p:nvSpPr>
        <p:spPr>
          <a:xfrm>
            <a:off x="7164388" y="476250"/>
            <a:ext cx="1439862" cy="1368425"/>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tr-TR"/>
          </a:p>
        </p:txBody>
      </p:sp>
      <p:pic>
        <p:nvPicPr>
          <p:cNvPr id="91140" name="Picture 6" descr="http://www.gumrukticaret.gov.tr/assets/content/gumruk.png"/>
          <p:cNvPicPr>
            <a:picLocks noChangeAspect="1" noChangeArrowheads="1"/>
          </p:cNvPicPr>
          <p:nvPr/>
        </p:nvPicPr>
        <p:blipFill>
          <a:blip r:embed="rId3"/>
          <a:srcRect/>
          <a:stretch>
            <a:fillRect/>
          </a:stretch>
        </p:blipFill>
        <p:spPr bwMode="auto">
          <a:xfrm>
            <a:off x="2592388" y="1449388"/>
            <a:ext cx="3959225" cy="3959225"/>
          </a:xfrm>
          <a:prstGeom prst="rect">
            <a:avLst/>
          </a:prstGeom>
          <a:noFill/>
          <a:ln w="9525">
            <a:noFill/>
            <a:miter lim="800000"/>
            <a:headEnd/>
            <a:tailEnd/>
          </a:ln>
        </p:spPr>
      </p:pic>
      <p:sp>
        <p:nvSpPr>
          <p:cNvPr id="5" name="4 Metin kutusu"/>
          <p:cNvSpPr txBox="1"/>
          <p:nvPr/>
        </p:nvSpPr>
        <p:spPr>
          <a:xfrm>
            <a:off x="8072462" y="6488692"/>
            <a:ext cx="857256" cy="369332"/>
          </a:xfrm>
          <a:prstGeom prst="rect">
            <a:avLst/>
          </a:prstGeom>
          <a:solidFill>
            <a:schemeClr val="bg1"/>
          </a:solidFill>
        </p:spPr>
        <p:txBody>
          <a:bodyPr wrap="square" rtlCol="0">
            <a:spAutoFit/>
          </a:bodyPr>
          <a:lstStyle/>
          <a:p>
            <a:endParaRPr lang="tr-T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9F8A676-F802-47AF-8BF1-E1340169B84F}" type="slidenum">
              <a:rPr lang="en-US" altLang="tr-TR" sz="1200" b="1" smtClean="0">
                <a:solidFill>
                  <a:srgbClr val="898989"/>
                </a:solidFill>
                <a:latin typeface="Cambria" panose="02040503050406030204" pitchFamily="18" charset="0"/>
              </a:rPr>
              <a:pPr algn="ctr">
                <a:spcBef>
                  <a:spcPct val="0"/>
                </a:spcBef>
                <a:buFontTx/>
                <a:buNone/>
              </a:pPr>
              <a:t>5</a:t>
            </a:fld>
            <a:endParaRPr lang="en-US" altLang="tr-TR" sz="1200" b="1" smtClean="0">
              <a:solidFill>
                <a:srgbClr val="898989"/>
              </a:solidFill>
              <a:latin typeface="Cambria" panose="02040503050406030204" pitchFamily="18" charset="0"/>
            </a:endParaRPr>
          </a:p>
        </p:txBody>
      </p:sp>
      <p:sp>
        <p:nvSpPr>
          <p:cNvPr id="12291"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Metin kutusu 7"/>
          <p:cNvSpPr txBox="1"/>
          <p:nvPr/>
        </p:nvSpPr>
        <p:spPr>
          <a:xfrm>
            <a:off x="971550" y="1125538"/>
            <a:ext cx="7921625" cy="5718175"/>
          </a:xfrm>
          <a:prstGeom prst="rect">
            <a:avLst/>
          </a:prstGeom>
          <a:noFill/>
        </p:spPr>
        <p:txBody>
          <a:bodyPr>
            <a:spAutoFit/>
          </a:bodyPr>
          <a:lstStyle/>
          <a:p>
            <a:pPr>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Anayasamızın 172 </a:t>
            </a:r>
            <a:r>
              <a:rPr lang="tr-TR" sz="2000" b="1" kern="0" dirty="0" err="1">
                <a:solidFill>
                  <a:srgbClr val="1F497D"/>
                </a:solidFill>
                <a:latin typeface="Cambria" panose="02040503050406030204" pitchFamily="18" charset="0"/>
                <a:ea typeface="ＭＳ Ｐゴシック" pitchFamily="48" charset="-128"/>
                <a:cs typeface="Arial"/>
              </a:rPr>
              <a:t>nci</a:t>
            </a:r>
            <a:r>
              <a:rPr lang="tr-TR" sz="2000" b="1" kern="0" dirty="0">
                <a:solidFill>
                  <a:srgbClr val="1F497D"/>
                </a:solidFill>
                <a:latin typeface="Cambria" panose="02040503050406030204" pitchFamily="18" charset="0"/>
                <a:ea typeface="ＭＳ Ｐゴシック" pitchFamily="48" charset="-128"/>
                <a:cs typeface="Arial"/>
              </a:rPr>
              <a:t> maddesi:</a:t>
            </a:r>
          </a:p>
          <a:p>
            <a:pPr marL="342900" indent="-342900" algn="just">
              <a:spcBef>
                <a:spcPct val="20000"/>
              </a:spcBef>
              <a:buClr>
                <a:srgbClr val="003366"/>
              </a:buClr>
              <a:buSzPct val="75000"/>
              <a:defRPr/>
            </a:pPr>
            <a:r>
              <a:rPr lang="tr-TR" sz="2000" i="1" kern="0" dirty="0">
                <a:solidFill>
                  <a:srgbClr val="1F497D"/>
                </a:solidFill>
                <a:latin typeface="Cambria" panose="02040503050406030204" pitchFamily="18" charset="0"/>
                <a:ea typeface="ＭＳ Ｐゴシック" pitchFamily="48" charset="-128"/>
                <a:cs typeface="Arial"/>
              </a:rPr>
              <a:t>“Devlet tüketicileri koruyucu ve aydınlatıcı tedbirleri alır, tüketicilerin kendilerini koruyucu girişimlerini teşvik eder.”</a:t>
            </a:r>
            <a:r>
              <a:rPr lang="tr-TR" sz="2000" kern="0" dirty="0">
                <a:solidFill>
                  <a:srgbClr val="1F497D"/>
                </a:solidFill>
                <a:latin typeface="Cambria" panose="02040503050406030204" pitchFamily="18" charset="0"/>
                <a:ea typeface="ＭＳ Ｐゴシック" pitchFamily="48" charset="-128"/>
                <a:cs typeface="Arial"/>
              </a:rPr>
              <a:t> </a:t>
            </a:r>
          </a:p>
          <a:p>
            <a:pPr marL="342900" indent="-342900" algn="just">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6502 sayılı Tüketicinin Korunması Hakkında Kanun doğrultusunda:</a:t>
            </a:r>
          </a:p>
          <a:p>
            <a:pPr marL="342900" indent="-342900" algn="just">
              <a:spcBef>
                <a:spcPct val="20000"/>
              </a:spcBef>
              <a:buClr>
                <a:srgbClr val="003366"/>
              </a:buClr>
              <a:buSzPct val="75000"/>
              <a:defRPr/>
            </a:pPr>
            <a:r>
              <a:rPr lang="tr-TR" sz="2000" i="1" kern="0" dirty="0">
                <a:solidFill>
                  <a:srgbClr val="1F497D"/>
                </a:solidFill>
                <a:latin typeface="Cambria" panose="02040503050406030204" pitchFamily="18" charset="0"/>
                <a:ea typeface="ＭＳ Ｐゴシック" pitchFamily="48" charset="-128"/>
                <a:cs typeface="Arial"/>
              </a:rPr>
              <a:t>«Tüketicinin sağlık ve güvenliği ile ekonomik çıkarlarını koruyucu, zararlarını tazmin edici, çevresel tehlikelerden korunmasını sağlayıcı, tüketiciyi aydınlatıcı ve bilinçlendirici önlemleri almak, tüketicilerin kendilerini koruyucu girişimlerini özendirmek ve bu konulardaki politikaların  oluşturulmasında gönüllü örgütlenmeleri teşvik etmeye ilişkin hususları düzenlemek.»</a:t>
            </a:r>
          </a:p>
          <a:p>
            <a:pPr marL="342900" indent="-342900" algn="just">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4703 sayılı Ürünlere İlişkin Teknik  Mevzuatın Hazırlanması ve Uygulanması Hakkında Kanun uyarınca:</a:t>
            </a:r>
          </a:p>
          <a:p>
            <a:pPr marL="342900" indent="-342900" algn="just">
              <a:spcBef>
                <a:spcPct val="20000"/>
              </a:spcBef>
              <a:buClr>
                <a:srgbClr val="003366"/>
              </a:buClr>
              <a:buSzPct val="75000"/>
              <a:defRPr/>
            </a:pPr>
            <a:r>
              <a:rPr lang="tr-TR" sz="2000" b="1" i="1" kern="0" dirty="0">
                <a:solidFill>
                  <a:srgbClr val="1F497D"/>
                </a:solidFill>
                <a:latin typeface="Cambria" panose="02040503050406030204" pitchFamily="18" charset="0"/>
                <a:ea typeface="ＭＳ Ｐゴシック" pitchFamily="48" charset="-128"/>
                <a:cs typeface="Arial"/>
              </a:rPr>
              <a:t> «</a:t>
            </a:r>
            <a:r>
              <a:rPr lang="tr-TR" sz="2000" i="1" kern="0" dirty="0">
                <a:solidFill>
                  <a:srgbClr val="1F497D"/>
                </a:solidFill>
                <a:latin typeface="Cambria" panose="02040503050406030204" pitchFamily="18" charset="0"/>
                <a:ea typeface="ＭＳ Ｐゴシック" pitchFamily="48" charset="-128"/>
                <a:cs typeface="Arial"/>
              </a:rPr>
              <a:t>Bakanlığımız sorumluluğunda bulunan tüketici ürünlerinin piyasaya güvenli olarak arz edilmesini sağlamak.»</a:t>
            </a:r>
          </a:p>
          <a:p>
            <a:pPr marL="342900" indent="-342900" algn="just">
              <a:spcBef>
                <a:spcPct val="20000"/>
              </a:spcBef>
              <a:buClr>
                <a:srgbClr val="003366"/>
              </a:buClr>
              <a:buSzPct val="75000"/>
              <a:defRPr/>
            </a:pPr>
            <a:endParaRPr lang="tr-TR" sz="2000" kern="0" dirty="0">
              <a:solidFill>
                <a:srgbClr val="1F497D"/>
              </a:solidFill>
              <a:latin typeface="Cambria" panose="02040503050406030204" pitchFamily="18" charset="0"/>
              <a:ea typeface="ＭＳ Ｐゴシック" pitchFamily="48" charset="-128"/>
              <a:cs typeface="Arial"/>
            </a:endParaRPr>
          </a:p>
          <a:p>
            <a:pPr algn="just">
              <a:spcBef>
                <a:spcPts val="170"/>
              </a:spcBef>
              <a:buClr>
                <a:srgbClr val="003366"/>
              </a:buClr>
              <a:buSzPct val="75000"/>
              <a:defRPr/>
            </a:pPr>
            <a:endParaRPr lang="tr-TR" sz="2000" dirty="0">
              <a:solidFill>
                <a:srgbClr val="1F497D"/>
              </a:solidFill>
              <a:latin typeface="Cambria" panose="02040503050406030204" pitchFamily="18" charset="0"/>
              <a:ea typeface="ＭＳ Ｐゴシック" pitchFamily="48" charset="-128"/>
            </a:endParaRPr>
          </a:p>
        </p:txBody>
      </p:sp>
      <p:sp>
        <p:nvSpPr>
          <p:cNvPr id="7" name="12 Metin Yer Tutucusu"/>
          <p:cNvSpPr>
            <a:spLocks noGrp="1"/>
          </p:cNvSpPr>
          <p:nvPr>
            <p:ph type="body" idx="1"/>
          </p:nvPr>
        </p:nvSpPr>
        <p:spPr>
          <a:xfrm>
            <a:off x="1450975" y="115888"/>
            <a:ext cx="6770688" cy="857250"/>
          </a:xfrm>
        </p:spPr>
        <p:txBody>
          <a:bodyPr rtlCol="0">
            <a:noAutofit/>
          </a:bodyPr>
          <a:lstStyle/>
          <a:p>
            <a:pPr marL="360000" algn="ctr" eaLnBrk="1" fontAlgn="auto" hangingPunct="1">
              <a:spcBef>
                <a:spcPts val="400"/>
              </a:spcBef>
              <a:spcAft>
                <a:spcPts val="0"/>
              </a:spcAft>
              <a:buClr>
                <a:prstClr val="black"/>
              </a:buClr>
              <a:buFont typeface="Arial"/>
              <a:buNone/>
              <a:defRPr/>
            </a:pPr>
            <a:r>
              <a:rPr lang="tr-TR" kern="0" dirty="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cs typeface="Arial"/>
              </a:rPr>
              <a:t>GÖREV VE YETKİLERİ</a:t>
            </a:r>
            <a:endParaRPr lang="tr-TR" kern="0" dirty="0">
              <a:solidFill>
                <a:srgbClr val="0070C0"/>
              </a:solidFill>
              <a:latin typeface="Cambria" panose="02040503050406030204" pitchFamily="18" charset="0"/>
              <a:cs typeface="Arial"/>
            </a:endParaRPr>
          </a:p>
        </p:txBody>
      </p:sp>
    </p:spTree>
    <p:extLst>
      <p:ext uri="{BB962C8B-B14F-4D97-AF65-F5344CB8AC3E}">
        <p14:creationId xmlns:p14="http://schemas.microsoft.com/office/powerpoint/2010/main" val="71697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8136904" cy="5688632"/>
          </a:xfrm>
          <a:prstGeom prst="rect">
            <a:avLst/>
          </a:prstGeom>
          <a:noFill/>
          <a:ln>
            <a:noFill/>
          </a:ln>
        </p:spPr>
      </p:pic>
    </p:spTree>
    <p:extLst>
      <p:ext uri="{BB962C8B-B14F-4D97-AF65-F5344CB8AC3E}">
        <p14:creationId xmlns:p14="http://schemas.microsoft.com/office/powerpoint/2010/main" val="102274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2586537-6B91-4255-8C70-649586D0D396}" type="slidenum">
              <a:rPr lang="en-US" altLang="tr-TR" sz="1200" b="1" smtClean="0">
                <a:solidFill>
                  <a:srgbClr val="898989"/>
                </a:solidFill>
                <a:latin typeface="Cambria" panose="02040503050406030204" pitchFamily="18" charset="0"/>
              </a:rPr>
              <a:pPr algn="ctr">
                <a:spcBef>
                  <a:spcPct val="0"/>
                </a:spcBef>
                <a:buFontTx/>
                <a:buNone/>
              </a:pPr>
              <a:t>7</a:t>
            </a:fld>
            <a:endParaRPr lang="en-US" altLang="tr-TR" sz="1200" b="1" smtClean="0">
              <a:solidFill>
                <a:srgbClr val="898989"/>
              </a:solidFill>
              <a:latin typeface="Cambria" panose="02040503050406030204" pitchFamily="18" charset="0"/>
            </a:endParaRPr>
          </a:p>
        </p:txBody>
      </p:sp>
      <p:sp>
        <p:nvSpPr>
          <p:cNvPr id="30723"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12 Metin Yer Tutucusu"/>
          <p:cNvSpPr>
            <a:spLocks noGrp="1"/>
          </p:cNvSpPr>
          <p:nvPr>
            <p:ph type="body" idx="1"/>
          </p:nvPr>
        </p:nvSpPr>
        <p:spPr>
          <a:xfrm>
            <a:off x="1439863" y="409575"/>
            <a:ext cx="6772275" cy="855663"/>
          </a:xfrm>
        </p:spPr>
        <p:txBody>
          <a:bodyPr/>
          <a:lstStyle/>
          <a:p>
            <a:pPr algn="ctr"/>
            <a:r>
              <a:rPr lang="tr-TR" altLang="tr-TR" smtClean="0">
                <a:solidFill>
                  <a:srgbClr val="0070C0"/>
                </a:solidFill>
                <a:latin typeface="Cambria" panose="02040503050406030204" pitchFamily="18" charset="0"/>
                <a:cs typeface="Arial" panose="020B0604020202020204" pitchFamily="34" charset="0"/>
              </a:rPr>
              <a:t>TÜKETİCİ UYUŞMAZLIKLARININ ÇÖZÜMÜNE YÖNELİK FAALİYETLER</a:t>
            </a:r>
          </a:p>
        </p:txBody>
      </p:sp>
      <p:graphicFrame>
        <p:nvGraphicFramePr>
          <p:cNvPr id="30725" name="Grafik 5"/>
          <p:cNvGraphicFramePr>
            <a:graphicFrameLocks noGrp="1"/>
          </p:cNvGraphicFramePr>
          <p:nvPr/>
        </p:nvGraphicFramePr>
        <p:xfrm>
          <a:off x="1092200" y="1214438"/>
          <a:ext cx="8051800" cy="5429250"/>
        </p:xfrm>
        <a:graphic>
          <a:graphicData uri="http://schemas.openxmlformats.org/presentationml/2006/ole">
            <mc:AlternateContent xmlns:mc="http://schemas.openxmlformats.org/markup-compatibility/2006">
              <mc:Choice xmlns:v="urn:schemas-microsoft-com:vml" Requires="v">
                <p:oleObj spid="_x0000_s1030" name="Çizelge" r:id="rId4" imgW="9254530" imgH="6968332" progId="">
                  <p:embed/>
                </p:oleObj>
              </mc:Choice>
              <mc:Fallback>
                <p:oleObj name="Çizelge" r:id="rId4" imgW="9254530" imgH="6968332"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214438"/>
                        <a:ext cx="80518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085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Rot="1" noChangeArrowheads="1"/>
          </p:cNvSpPr>
          <p:nvPr/>
        </p:nvSpPr>
        <p:spPr bwMode="auto">
          <a:xfrm>
            <a:off x="323850" y="260648"/>
            <a:ext cx="8388350" cy="6119812"/>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lvl="1" algn="ctr">
              <a:spcBef>
                <a:spcPts val="400"/>
              </a:spcBef>
              <a:buClr>
                <a:schemeClr val="tx1"/>
              </a:buClr>
            </a:pPr>
            <a:r>
              <a:rPr lang="tr-TR" sz="2200" dirty="0" smtClean="0">
                <a:solidFill>
                  <a:srgbClr val="0000FF"/>
                </a:solidFill>
                <a:latin typeface="Myriad Pro" pitchFamily="34" charset="0"/>
              </a:rPr>
              <a:t>I- </a:t>
            </a:r>
            <a:r>
              <a:rPr lang="tr-TR" sz="2200" dirty="0">
                <a:solidFill>
                  <a:srgbClr val="0000FF"/>
                </a:solidFill>
                <a:latin typeface="Myriad Pro" pitchFamily="34" charset="0"/>
              </a:rPr>
              <a:t>KANUNİ DÜZENLEMEYİ GEREKLİ KILAN NEDENLER</a:t>
            </a:r>
          </a:p>
          <a:p>
            <a:pPr marL="358775">
              <a:spcBef>
                <a:spcPts val="400"/>
              </a:spcBef>
              <a:buClr>
                <a:schemeClr val="tx1"/>
              </a:buClr>
            </a:pPr>
            <a:endParaRPr lang="tr-TR" sz="2200" dirty="0">
              <a:solidFill>
                <a:srgbClr val="0000FF"/>
              </a:solidFill>
              <a:latin typeface="Myriad Pro" pitchFamily="34" charset="0"/>
            </a:endParaRPr>
          </a:p>
          <a:p>
            <a:pPr marL="358775">
              <a:spcBef>
                <a:spcPts val="400"/>
              </a:spcBef>
              <a:buClr>
                <a:schemeClr val="tx1"/>
              </a:buClr>
            </a:pPr>
            <a:endParaRPr lang="tr-TR" sz="2200" dirty="0">
              <a:solidFill>
                <a:srgbClr val="0000FF"/>
              </a:solidFill>
              <a:latin typeface="Myriad Pro" pitchFamily="34" charset="0"/>
            </a:endParaRPr>
          </a:p>
          <a:p>
            <a:pPr marL="358775">
              <a:spcBef>
                <a:spcPts val="400"/>
              </a:spcBef>
              <a:buClr>
                <a:schemeClr val="tx1"/>
              </a:buClr>
            </a:pPr>
            <a:r>
              <a:rPr lang="tr-TR" sz="2200" dirty="0">
                <a:solidFill>
                  <a:srgbClr val="FF0000"/>
                </a:solidFill>
                <a:latin typeface="Myriad Pro" pitchFamily="34" charset="0"/>
              </a:rPr>
              <a:t>A- </a:t>
            </a:r>
            <a:r>
              <a:rPr lang="tr-TR" sz="2200" dirty="0" smtClean="0">
                <a:solidFill>
                  <a:srgbClr val="FF0000"/>
                </a:solidFill>
                <a:latin typeface="Myriad Pro" pitchFamily="34" charset="0"/>
              </a:rPr>
              <a:t>TÜKETİCİNİN KORUNMASI</a:t>
            </a:r>
            <a:endParaRPr lang="tr-TR" sz="2200" dirty="0">
              <a:solidFill>
                <a:srgbClr val="FF0000"/>
              </a:solidFill>
              <a:latin typeface="Myriad Pro"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buFont typeface="Wingdings" pitchFamily="2" charset="2"/>
              <a:buChar char="ü"/>
            </a:pPr>
            <a:r>
              <a:rPr lang="tr-TR" dirty="0">
                <a:latin typeface="Myriad Pro" pitchFamily="34" charset="0"/>
              </a:rPr>
              <a:t>Kültürümüzde Selçuklu ve Osmanlı İmparatorluklarındaki Ahilik Sistemine kadar </a:t>
            </a:r>
            <a:r>
              <a:rPr lang="tr-TR" dirty="0" smtClean="0">
                <a:latin typeface="Myriad Pro" pitchFamily="34" charset="0"/>
              </a:rPr>
              <a:t>uzanan </a:t>
            </a:r>
            <a:r>
              <a:rPr lang="tr-TR" dirty="0">
                <a:latin typeface="Myriad Pro" pitchFamily="34" charset="0"/>
              </a:rPr>
              <a:t>«Tüketicinin Korunması» kavramı güçlüler karşısında zayıfların korunması ihtiyacından doğmuş olup, </a:t>
            </a:r>
            <a:r>
              <a:rPr lang="tr-TR" dirty="0" smtClean="0">
                <a:latin typeface="Myriad Pro" pitchFamily="34" charset="0"/>
              </a:rPr>
              <a:t>bugün tüm </a:t>
            </a:r>
            <a:r>
              <a:rPr lang="tr-TR" dirty="0">
                <a:latin typeface="Myriad Pro" pitchFamily="34" charset="0"/>
              </a:rPr>
              <a:t>Dünyada temel bir insan hakkı olarak kabul edilmektedir.</a:t>
            </a:r>
          </a:p>
          <a:p>
            <a:pPr marL="358775" lvl="1" algn="just">
              <a:buFont typeface="Wingdings" pitchFamily="2" charset="2"/>
              <a:buChar char="ü"/>
            </a:pPr>
            <a:endParaRPr lang="tr-TR" sz="1200" dirty="0">
              <a:latin typeface="Myriad Pro" pitchFamily="34" charset="0"/>
            </a:endParaRPr>
          </a:p>
          <a:p>
            <a:pPr marL="358775" lvl="1" algn="just">
              <a:buFont typeface="Wingdings" pitchFamily="2" charset="2"/>
              <a:buChar char="ü"/>
            </a:pPr>
            <a:r>
              <a:rPr lang="tr-TR" dirty="0">
                <a:latin typeface="Myriad Pro" pitchFamily="34" charset="0"/>
              </a:rPr>
              <a:t>Tüketicinin korunması ile ilgili kurallar sadece tüketiciyi değil, belli standartta ve kalitede mal ve hizmet üretimini sağladığı için aynı zamanda üreticileri ve dolayısıyla ülke ekonomisini de korumaktadır.  </a:t>
            </a:r>
            <a:endParaRPr lang="tr-TR" dirty="0" smtClean="0">
              <a:latin typeface="Myriad Pro" pitchFamily="34" charset="0"/>
            </a:endParaRPr>
          </a:p>
          <a:p>
            <a:pPr marL="358775" lvl="1" algn="just">
              <a:buFont typeface="Wingdings" pitchFamily="2" charset="2"/>
              <a:buChar char="Ø"/>
            </a:pPr>
            <a:endParaRPr lang="tr-TR" dirty="0">
              <a:latin typeface="Myriad Pro" pitchFamily="34" charset="0"/>
            </a:endParaRPr>
          </a:p>
          <a:p>
            <a:pPr marL="1273175" lvl="3" algn="just">
              <a:buFont typeface="Wingdings" pitchFamily="2" charset="2"/>
              <a:buChar char="Ø"/>
            </a:pPr>
            <a:r>
              <a:rPr lang="tr-TR" sz="2400" dirty="0" smtClean="0">
                <a:latin typeface="Myriad Pro" pitchFamily="34" charset="0"/>
              </a:rPr>
              <a:t>Bu çalışmanın ana hedefini iki cümlede özetliyoruz.</a:t>
            </a:r>
          </a:p>
          <a:p>
            <a:pPr marL="358775" lvl="1" algn="just"/>
            <a:r>
              <a:rPr lang="tr-TR" dirty="0" smtClean="0">
                <a:latin typeface="Myriad Pro" pitchFamily="34" charset="0"/>
              </a:rPr>
              <a:t>  	</a:t>
            </a:r>
          </a:p>
          <a:p>
            <a:pPr marL="358775" lvl="1" algn="ctr"/>
            <a:r>
              <a:rPr lang="tr-TR" sz="3600" dirty="0" smtClean="0">
                <a:latin typeface="Myriad Pro" pitchFamily="34" charset="0"/>
              </a:rPr>
              <a:t>”</a:t>
            </a:r>
            <a:r>
              <a:rPr lang="tr-TR" sz="3600" dirty="0" smtClean="0">
                <a:solidFill>
                  <a:srgbClr val="00B050"/>
                </a:solidFill>
                <a:latin typeface="Myriad Pro" pitchFamily="34" charset="0"/>
              </a:rPr>
              <a:t>Bilinçli Tüketici</a:t>
            </a:r>
            <a:r>
              <a:rPr lang="tr-TR" sz="3600" dirty="0" smtClean="0">
                <a:latin typeface="Myriad Pro" pitchFamily="34" charset="0"/>
              </a:rPr>
              <a:t>, </a:t>
            </a:r>
            <a:r>
              <a:rPr lang="tr-TR" sz="3600" dirty="0" smtClean="0">
                <a:solidFill>
                  <a:srgbClr val="0000FF"/>
                </a:solidFill>
                <a:latin typeface="Myriad Pro" pitchFamily="34" charset="0"/>
              </a:rPr>
              <a:t>Basiretli Tacir</a:t>
            </a:r>
            <a:r>
              <a:rPr lang="tr-TR" sz="3600" dirty="0" smtClean="0">
                <a:latin typeface="Myriad Pro" pitchFamily="34" charset="0"/>
              </a:rPr>
              <a:t>”</a:t>
            </a:r>
          </a:p>
          <a:p>
            <a:pPr marL="358775" lvl="1" algn="just"/>
            <a:r>
              <a:rPr lang="tr-TR" sz="3600" dirty="0">
                <a:latin typeface="Myriad Pro" pitchFamily="34" charset="0"/>
              </a:rPr>
              <a:t>	 </a:t>
            </a:r>
            <a:r>
              <a:rPr lang="tr-TR" sz="3600" dirty="0" smtClean="0">
                <a:latin typeface="Myriad Pro" pitchFamily="34" charset="0"/>
              </a:rPr>
              <a:t> </a:t>
            </a:r>
            <a:endParaRPr lang="tr-TR" sz="3600" dirty="0">
              <a:latin typeface="Myriad Pro" pitchFamily="34" charset="0"/>
            </a:endParaRPr>
          </a:p>
          <a:p>
            <a:pPr marL="358775" lvl="1" algn="just">
              <a:spcBef>
                <a:spcPct val="20000"/>
              </a:spcBef>
              <a:buClr>
                <a:schemeClr val="accent1"/>
              </a:buClr>
              <a:buSzPct val="100000"/>
              <a:buFont typeface="Wingdings" pitchFamily="2" charset="2"/>
              <a:buChar char="Ø"/>
            </a:pPr>
            <a:endParaRPr lang="tr-TR"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dirty="0">
              <a:latin typeface="Myriad Pro" pitchFamily="34" charset="0"/>
            </a:endParaRPr>
          </a:p>
          <a:p>
            <a:pPr marL="358775" lvl="1" algn="just">
              <a:spcBef>
                <a:spcPct val="20000"/>
              </a:spcBef>
              <a:buClr>
                <a:schemeClr val="accent1"/>
              </a:buClr>
              <a:buSzPct val="100000"/>
              <a:buFont typeface="Wingdings" pitchFamily="2" charset="2"/>
              <a:buChar char="Ø"/>
            </a:pPr>
            <a:endParaRPr lang="tr-TR" dirty="0">
              <a:latin typeface="Myriad Pro" pitchFamily="34" charset="0"/>
            </a:endParaRPr>
          </a:p>
          <a:p>
            <a:pPr marL="358775" lvl="1" algn="just">
              <a:spcBef>
                <a:spcPct val="20000"/>
              </a:spcBef>
              <a:buClr>
                <a:schemeClr val="accent1"/>
              </a:buClr>
              <a:buSzPct val="100000"/>
              <a:buFont typeface="Wingdings" pitchFamily="2" charset="2"/>
              <a:buChar char="Ø"/>
            </a:pPr>
            <a:endParaRPr lang="tr-TR"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358775" lvl="1">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Rot="1" noChangeArrowheads="1"/>
          </p:cNvSpPr>
          <p:nvPr/>
        </p:nvSpPr>
        <p:spPr bwMode="auto">
          <a:xfrm>
            <a:off x="323850" y="404813"/>
            <a:ext cx="8388350" cy="6119812"/>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lvl="1" algn="ctr">
              <a:spcBef>
                <a:spcPts val="400"/>
              </a:spcBef>
              <a:buClr>
                <a:schemeClr val="tx1"/>
              </a:buClr>
            </a:pPr>
            <a:r>
              <a:rPr lang="tr-TR" sz="2200" dirty="0">
                <a:solidFill>
                  <a:srgbClr val="0000FF"/>
                </a:solidFill>
                <a:latin typeface="Myriad Pro" pitchFamily="34" charset="0"/>
              </a:rPr>
              <a:t>I- KANUNİ DÜZENLEMEYİ GEREKLİ KILAN NEDENLER</a:t>
            </a:r>
          </a:p>
          <a:p>
            <a:pPr marL="358775">
              <a:spcBef>
                <a:spcPts val="400"/>
              </a:spcBef>
              <a:buClr>
                <a:schemeClr val="tx1"/>
              </a:buClr>
            </a:pPr>
            <a:endParaRPr lang="tr-TR" dirty="0">
              <a:solidFill>
                <a:srgbClr val="FF0000"/>
              </a:solidFill>
            </a:endParaRPr>
          </a:p>
          <a:p>
            <a:pPr marL="358775">
              <a:spcBef>
                <a:spcPts val="400"/>
              </a:spcBef>
              <a:buClr>
                <a:schemeClr val="tx1"/>
              </a:buClr>
            </a:pPr>
            <a:endParaRPr lang="tr-TR" sz="2200" dirty="0">
              <a:solidFill>
                <a:srgbClr val="FF0000"/>
              </a:solidFill>
              <a:latin typeface="Myriad Pro" pitchFamily="34" charset="0"/>
            </a:endParaRPr>
          </a:p>
          <a:p>
            <a:pPr marL="358775">
              <a:spcBef>
                <a:spcPts val="400"/>
              </a:spcBef>
              <a:buClr>
                <a:schemeClr val="tx1"/>
              </a:buClr>
            </a:pPr>
            <a:r>
              <a:rPr lang="tr-TR" sz="2200" dirty="0">
                <a:solidFill>
                  <a:srgbClr val="FF0000"/>
                </a:solidFill>
                <a:latin typeface="Myriad Pro" pitchFamily="34" charset="0"/>
              </a:rPr>
              <a:t>B- </a:t>
            </a:r>
            <a:r>
              <a:rPr lang="tr-TR" sz="2200" dirty="0" smtClean="0">
                <a:solidFill>
                  <a:srgbClr val="FF0000"/>
                </a:solidFill>
                <a:latin typeface="Myriad Pro" pitchFamily="34" charset="0"/>
              </a:rPr>
              <a:t>MEVCUT DÜZENLEMENİN YETERSİZLİĞİ</a:t>
            </a:r>
            <a:endParaRPr lang="tr-TR" sz="2200" dirty="0">
              <a:solidFill>
                <a:srgbClr val="FF0000"/>
              </a:solidFill>
              <a:latin typeface="Myriad Pro"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buFont typeface="Wingdings" pitchFamily="2" charset="2"/>
              <a:buChar char="ü"/>
            </a:pPr>
            <a:r>
              <a:rPr lang="tr-TR" dirty="0">
                <a:latin typeface="Myriad Pro" pitchFamily="34" charset="0"/>
              </a:rPr>
              <a:t>İlk olarak 1995 yılında yürürlüğe giren ve 2003 yılında kapsamlı bir değişikliğe uğrayan </a:t>
            </a:r>
            <a:r>
              <a:rPr lang="tr-TR" dirty="0" smtClean="0">
                <a:latin typeface="Myriad Pro" pitchFamily="34" charset="0"/>
              </a:rPr>
              <a:t>mevcut 4077 sayılı Tüketicinin </a:t>
            </a:r>
            <a:r>
              <a:rPr lang="tr-TR" dirty="0">
                <a:latin typeface="Myriad Pro" pitchFamily="34" charset="0"/>
              </a:rPr>
              <a:t>Korunması Hakkında </a:t>
            </a:r>
            <a:r>
              <a:rPr lang="tr-TR" dirty="0" smtClean="0">
                <a:latin typeface="Myriad Pro" pitchFamily="34" charset="0"/>
              </a:rPr>
              <a:t>Kanun;</a:t>
            </a:r>
          </a:p>
          <a:p>
            <a:pPr marL="358775" lvl="1" algn="just">
              <a:buFont typeface="Wingdings" pitchFamily="2" charset="2"/>
              <a:buChar char="ü"/>
            </a:pPr>
            <a:endParaRPr lang="tr-TR" dirty="0" smtClean="0">
              <a:latin typeface="Myriad Pro" pitchFamily="34" charset="0"/>
            </a:endParaRPr>
          </a:p>
          <a:p>
            <a:pPr marL="358775" lvl="1" algn="just">
              <a:buFont typeface="Wingdings" pitchFamily="2" charset="2"/>
              <a:buChar char="ü"/>
            </a:pPr>
            <a:endParaRPr lang="tr-TR" sz="1000" dirty="0" smtClean="0">
              <a:latin typeface="Myriad Pro" pitchFamily="34" charset="0"/>
            </a:endParaRPr>
          </a:p>
          <a:p>
            <a:pPr marL="358775" lvl="1" algn="just">
              <a:buFont typeface="Wingdings" pitchFamily="2" charset="2"/>
              <a:buChar char="ü"/>
            </a:pPr>
            <a:r>
              <a:rPr lang="tr-TR" dirty="0" smtClean="0">
                <a:latin typeface="Myriad Pro" pitchFamily="34" charset="0"/>
              </a:rPr>
              <a:t>76 </a:t>
            </a:r>
            <a:r>
              <a:rPr lang="tr-TR" dirty="0">
                <a:latin typeface="Myriad Pro" pitchFamily="34" charset="0"/>
              </a:rPr>
              <a:t>milyon tüketicimizi ilgilendiren ve tüm sektörlere uygulanacak ortak kuralları belirleyen çerçeve bir </a:t>
            </a:r>
            <a:r>
              <a:rPr lang="tr-TR" dirty="0" smtClean="0">
                <a:latin typeface="Myriad Pro" pitchFamily="34" charset="0"/>
              </a:rPr>
              <a:t>Kanun olmasına rağmen ülkemizde ve dünyada meydana gelen değişim ve gelişim karşısında sorunları gidermekten ve ihtiyaçları karşılamakta yetersiz kalmıştır.</a:t>
            </a:r>
            <a:endParaRPr lang="tr-TR" dirty="0">
              <a:latin typeface="Myriad Pro" pitchFamily="34" charset="0"/>
            </a:endParaRPr>
          </a:p>
          <a:p>
            <a:pPr marL="358775">
              <a:spcBef>
                <a:spcPts val="400"/>
              </a:spcBef>
              <a:buClr>
                <a:schemeClr val="tx1"/>
              </a:buClr>
            </a:pPr>
            <a:endParaRPr lang="tr-TR" dirty="0">
              <a:latin typeface="Myriad Pro" pitchFamily="34" charset="0"/>
            </a:endParaRPr>
          </a:p>
          <a:p>
            <a:pPr marL="358775" lvl="1">
              <a:spcBef>
                <a:spcPts val="400"/>
              </a:spcBef>
              <a:buClr>
                <a:schemeClr val="tx1"/>
              </a:buClr>
            </a:pPr>
            <a:endParaRPr lang="tr-TR"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4313</TotalTime>
  <Words>3368</Words>
  <Application>Microsoft Office PowerPoint</Application>
  <PresentationFormat>Ekran Gösterisi (4:3)</PresentationFormat>
  <Paragraphs>758</Paragraphs>
  <Slides>48</Slides>
  <Notes>11</Notes>
  <HiddenSlides>0</HiddenSlides>
  <MMClips>0</MMClips>
  <ScaleCrop>false</ScaleCrop>
  <HeadingPairs>
    <vt:vector size="8" baseType="variant">
      <vt:variant>
        <vt:lpstr>Kullanılan Yazı Tipleri</vt:lpstr>
      </vt:variant>
      <vt:variant>
        <vt:i4>10</vt:i4>
      </vt:variant>
      <vt:variant>
        <vt:lpstr>Tema</vt:lpstr>
      </vt:variant>
      <vt:variant>
        <vt:i4>6</vt:i4>
      </vt:variant>
      <vt:variant>
        <vt:lpstr>Eklenmiş OLE Hizmet Programları</vt:lpstr>
      </vt:variant>
      <vt:variant>
        <vt:i4>1</vt:i4>
      </vt:variant>
      <vt:variant>
        <vt:lpstr>Slayt Başlıkları</vt:lpstr>
      </vt:variant>
      <vt:variant>
        <vt:i4>48</vt:i4>
      </vt:variant>
    </vt:vector>
  </HeadingPairs>
  <TitlesOfParts>
    <vt:vector size="65" baseType="lpstr">
      <vt:lpstr>ＭＳ Ｐゴシック</vt:lpstr>
      <vt:lpstr>Arial</vt:lpstr>
      <vt:lpstr>Calibri</vt:lpstr>
      <vt:lpstr>Cambria</vt:lpstr>
      <vt:lpstr>Monotype Corsiva</vt:lpstr>
      <vt:lpstr>Myriad Pro</vt:lpstr>
      <vt:lpstr>Times</vt:lpstr>
      <vt:lpstr>Times New Roman</vt:lpstr>
      <vt:lpstr>Wingdings</vt:lpstr>
      <vt:lpstr>ヒラギノ明朝 Pro W3</vt:lpstr>
      <vt:lpstr>Ofis Teması</vt:lpstr>
      <vt:lpstr>Tema1</vt:lpstr>
      <vt:lpstr>1_Tema1</vt:lpstr>
      <vt:lpstr>2_Tema1</vt:lpstr>
      <vt:lpstr>3_Tema1</vt:lpstr>
      <vt:lpstr>4_Tema1</vt:lpstr>
      <vt:lpstr>Çizelge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MODEL GELİŞTİRİLMESİ</dc:title>
  <dc:creator>XCLUSiVE</dc:creator>
  <cp:lastModifiedBy>Yakup Güzel</cp:lastModifiedBy>
  <cp:revision>545</cp:revision>
  <cp:lastPrinted>2013-10-28T10:25:42Z</cp:lastPrinted>
  <dcterms:created xsi:type="dcterms:W3CDTF">2012-10-31T15:12:12Z</dcterms:created>
  <dcterms:modified xsi:type="dcterms:W3CDTF">2014-12-30T08:06:00Z</dcterms:modified>
</cp:coreProperties>
</file>